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59" r:id="rId5"/>
    <p:sldId id="264" r:id="rId6"/>
    <p:sldId id="265" r:id="rId7"/>
    <p:sldId id="283" r:id="rId8"/>
    <p:sldId id="284" r:id="rId9"/>
    <p:sldId id="285" r:id="rId10"/>
    <p:sldId id="286" r:id="rId11"/>
    <p:sldId id="287" r:id="rId12"/>
    <p:sldId id="288" r:id="rId13"/>
    <p:sldId id="289" r:id="rId14"/>
    <p:sldId id="291" r:id="rId15"/>
    <p:sldId id="293" r:id="rId16"/>
    <p:sldId id="290" r:id="rId17"/>
    <p:sldId id="312" r:id="rId18"/>
    <p:sldId id="308" r:id="rId19"/>
    <p:sldId id="309" r:id="rId20"/>
    <p:sldId id="310" r:id="rId21"/>
    <p:sldId id="311" r:id="rId22"/>
    <p:sldId id="321" r:id="rId23"/>
    <p:sldId id="320" r:id="rId24"/>
    <p:sldId id="313" r:id="rId25"/>
    <p:sldId id="314" r:id="rId26"/>
    <p:sldId id="315" r:id="rId27"/>
    <p:sldId id="322" r:id="rId28"/>
    <p:sldId id="323" r:id="rId29"/>
    <p:sldId id="324" r:id="rId30"/>
    <p:sldId id="325" r:id="rId31"/>
    <p:sldId id="326" r:id="rId32"/>
    <p:sldId id="316" r:id="rId33"/>
    <p:sldId id="327" r:id="rId34"/>
    <p:sldId id="328" r:id="rId35"/>
    <p:sldId id="329" r:id="rId36"/>
    <p:sldId id="333" r:id="rId37"/>
    <p:sldId id="330" r:id="rId38"/>
    <p:sldId id="334" r:id="rId39"/>
    <p:sldId id="335" r:id="rId40"/>
    <p:sldId id="260"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05/10/2023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05/10/2023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05/10/2023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0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046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05/10/2023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05/10/2023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05/10/2023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05/10/2023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05/10/2023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05/10/2023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05/10/2023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05/10/2023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05/10/2023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Beneficios de una PMO:</a:t>
            </a:r>
            <a:endParaRPr lang="es-ES" sz="2800" b="1" dirty="0">
              <a:solidFill>
                <a:srgbClr val="252626"/>
              </a:solidFill>
              <a:effectLst/>
            </a:endParaRPr>
          </a:p>
          <a:p>
            <a:pPr marL="0" indent="0" algn="just">
              <a:buNone/>
              <a:tabLst>
                <a:tab pos="985838" algn="l"/>
              </a:tabLst>
            </a:pPr>
            <a:r>
              <a:rPr lang="es-ES" sz="2800" b="0" i="0" dirty="0">
                <a:solidFill>
                  <a:srgbClr val="59595B"/>
                </a:solidFill>
                <a:effectLst/>
              </a:rPr>
              <a:t>Aumentar la visibilidad y la confianza del estado del proyecto</a:t>
            </a:r>
          </a:p>
          <a:p>
            <a:pPr marL="0" indent="0" algn="just">
              <a:buNone/>
              <a:tabLst>
                <a:tab pos="985838" algn="l"/>
              </a:tabLst>
            </a:pPr>
            <a:r>
              <a:rPr lang="es-ES" sz="2800" b="0" i="0" dirty="0">
                <a:solidFill>
                  <a:srgbClr val="59595B"/>
                </a:solidFill>
                <a:effectLst/>
              </a:rPr>
              <a:t>Si se entra a valorar individualmente cómo se están desarrollando los proyectos de la organización, también se verá el valor de la PMO en tanto en cuanto ayudará a los directivos a confiar en su desempeño. Las dudas que asalten a la Dirección de la empresa se acabarán disipando precisamente porque los proyectos cumplirán con los plazos y el desarrollo previstos.</a:t>
            </a:r>
            <a:endParaRPr lang="es-ES" sz="2800" b="1" dirty="0">
              <a:solidFill>
                <a:srgbClr val="252626"/>
              </a:solidFill>
              <a:effectLst/>
            </a:endParaRPr>
          </a:p>
        </p:txBody>
      </p:sp>
    </p:spTree>
    <p:extLst>
      <p:ext uri="{BB962C8B-B14F-4D97-AF65-F5344CB8AC3E}">
        <p14:creationId xmlns:p14="http://schemas.microsoft.com/office/powerpoint/2010/main" val="210165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Beneficios de una PMO:</a:t>
            </a:r>
            <a:endParaRPr lang="es-ES" sz="2800" b="1" dirty="0">
              <a:solidFill>
                <a:srgbClr val="252626"/>
              </a:solidFill>
              <a:effectLst/>
            </a:endParaRPr>
          </a:p>
          <a:p>
            <a:pPr marL="0" indent="0" algn="just">
              <a:buNone/>
              <a:tabLst>
                <a:tab pos="985838" algn="l"/>
              </a:tabLst>
            </a:pPr>
            <a:r>
              <a:rPr lang="es-ES" sz="2800" b="0" i="0" dirty="0">
                <a:solidFill>
                  <a:srgbClr val="59595B"/>
                </a:solidFill>
                <a:effectLst/>
              </a:rPr>
              <a:t>Controlar los costes</a:t>
            </a:r>
          </a:p>
          <a:p>
            <a:pPr marL="0" indent="0" algn="just">
              <a:buNone/>
              <a:tabLst>
                <a:tab pos="985838" algn="l"/>
              </a:tabLst>
            </a:pPr>
            <a:r>
              <a:rPr lang="es-ES" sz="2800" b="0" i="0" dirty="0">
                <a:solidFill>
                  <a:srgbClr val="59595B"/>
                </a:solidFill>
                <a:effectLst/>
              </a:rPr>
              <a:t>Se estima que las organizaciones que cuentan con una PMO son más rentables a la hora de evaluar los costes de sus proyectos, siendo capaces de entregar hasta un 33 % más de proyectos completados a un coste inferior al originalmente presupuestado.</a:t>
            </a:r>
            <a:endParaRPr lang="es-ES" sz="2800" b="1" dirty="0">
              <a:solidFill>
                <a:srgbClr val="252626"/>
              </a:solidFill>
              <a:effectLst/>
            </a:endParaRPr>
          </a:p>
        </p:txBody>
      </p:sp>
    </p:spTree>
    <p:extLst>
      <p:ext uri="{BB962C8B-B14F-4D97-AF65-F5344CB8AC3E}">
        <p14:creationId xmlns:p14="http://schemas.microsoft.com/office/powerpoint/2010/main" val="1442903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Beneficios de una PMO:</a:t>
            </a:r>
            <a:endParaRPr lang="es-ES" sz="2800" b="1" dirty="0">
              <a:solidFill>
                <a:srgbClr val="252626"/>
              </a:solidFill>
              <a:effectLst/>
            </a:endParaRPr>
          </a:p>
          <a:p>
            <a:pPr marL="0" indent="0" algn="just">
              <a:buNone/>
              <a:tabLst>
                <a:tab pos="985838" algn="l"/>
              </a:tabLst>
            </a:pPr>
            <a:r>
              <a:rPr lang="es-ES" sz="2800" b="0" i="0" dirty="0">
                <a:solidFill>
                  <a:srgbClr val="59595B"/>
                </a:solidFill>
                <a:effectLst/>
              </a:rPr>
              <a:t>Gestionar la mejora continua</a:t>
            </a:r>
          </a:p>
          <a:p>
            <a:pPr marL="0" indent="0" algn="just">
              <a:buNone/>
              <a:tabLst>
                <a:tab pos="985838" algn="l"/>
              </a:tabLst>
            </a:pPr>
            <a:r>
              <a:rPr lang="es-ES" sz="2800" b="0" i="0" dirty="0">
                <a:solidFill>
                  <a:srgbClr val="59595B"/>
                </a:solidFill>
                <a:effectLst/>
              </a:rPr>
              <a:t>Todos estos aspectos consiguen llevar a la organización a un escenario donde se hace patente el ánimo de mejorar cada uno de sus puntos clave. Los procesos son más eficientes, los empleados aprovechan mejor el tiempo y están más capacitados, y la organización se va empapando de la filosofía </a:t>
            </a:r>
            <a:r>
              <a:rPr lang="es-ES" sz="2800" b="0" i="0" dirty="0" err="1">
                <a:solidFill>
                  <a:srgbClr val="59595B"/>
                </a:solidFill>
                <a:effectLst/>
              </a:rPr>
              <a:t>kaizen</a:t>
            </a:r>
            <a:r>
              <a:rPr lang="es-ES" sz="2800" b="0" i="0" dirty="0">
                <a:solidFill>
                  <a:srgbClr val="59595B"/>
                </a:solidFill>
                <a:effectLst/>
              </a:rPr>
              <a:t> de mejora continua.</a:t>
            </a:r>
            <a:endParaRPr lang="es-ES" sz="2800" b="1" dirty="0">
              <a:solidFill>
                <a:srgbClr val="252626"/>
              </a:solidFill>
              <a:effectLst/>
            </a:endParaRPr>
          </a:p>
        </p:txBody>
      </p:sp>
    </p:spTree>
    <p:extLst>
      <p:ext uri="{BB962C8B-B14F-4D97-AF65-F5344CB8AC3E}">
        <p14:creationId xmlns:p14="http://schemas.microsoft.com/office/powerpoint/2010/main" val="1567918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Histogramas:</a:t>
            </a:r>
            <a:endParaRPr lang="es-ES" sz="2800" b="1" dirty="0">
              <a:solidFill>
                <a:srgbClr val="252626"/>
              </a:solidFill>
              <a:effectLst/>
            </a:endParaRPr>
          </a:p>
        </p:txBody>
      </p:sp>
      <p:pic>
        <p:nvPicPr>
          <p:cNvPr id="2" name="Picture 7">
            <a:extLst>
              <a:ext uri="{FF2B5EF4-FFF2-40B4-BE49-F238E27FC236}">
                <a16:creationId xmlns:a16="http://schemas.microsoft.com/office/drawing/2014/main" id="{21DE1773-CBE1-4422-A26E-565C1F2BC1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2439"/>
          <a:stretch/>
        </p:blipFill>
        <p:spPr bwMode="auto">
          <a:xfrm>
            <a:off x="367849" y="1697163"/>
            <a:ext cx="11456302" cy="4190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Histogramas:</a:t>
            </a:r>
            <a:endParaRPr lang="es-ES" sz="2800" b="1" dirty="0">
              <a:solidFill>
                <a:srgbClr val="252626"/>
              </a:solidFill>
              <a:effectLst/>
            </a:endParaRPr>
          </a:p>
        </p:txBody>
      </p:sp>
      <p:pic>
        <p:nvPicPr>
          <p:cNvPr id="3" name="Picture 17">
            <a:extLst>
              <a:ext uri="{FF2B5EF4-FFF2-40B4-BE49-F238E27FC236}">
                <a16:creationId xmlns:a16="http://schemas.microsoft.com/office/drawing/2014/main" id="{46039A8E-A3ED-4C62-977F-57338C7AF672}"/>
              </a:ext>
            </a:extLst>
          </p:cNvPr>
          <p:cNvPicPr>
            <a:picLocks noChangeAspect="1"/>
          </p:cNvPicPr>
          <p:nvPr/>
        </p:nvPicPr>
        <p:blipFill>
          <a:blip r:embed="rId2"/>
          <a:stretch>
            <a:fillRect/>
          </a:stretch>
        </p:blipFill>
        <p:spPr>
          <a:xfrm>
            <a:off x="1217467" y="1942489"/>
            <a:ext cx="9757065" cy="3252253"/>
          </a:xfrm>
          <a:prstGeom prst="rect">
            <a:avLst/>
          </a:prstGeom>
        </p:spPr>
      </p:pic>
    </p:spTree>
    <p:extLst>
      <p:ext uri="{BB962C8B-B14F-4D97-AF65-F5344CB8AC3E}">
        <p14:creationId xmlns:p14="http://schemas.microsoft.com/office/powerpoint/2010/main" val="1196534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Histogramas:</a:t>
            </a:r>
            <a:endParaRPr lang="es-ES" sz="2800" b="1" dirty="0">
              <a:solidFill>
                <a:srgbClr val="252626"/>
              </a:solidFill>
              <a:effectLst/>
            </a:endParaRPr>
          </a:p>
        </p:txBody>
      </p:sp>
      <p:pic>
        <p:nvPicPr>
          <p:cNvPr id="2" name="Picture 1">
            <a:extLst>
              <a:ext uri="{FF2B5EF4-FFF2-40B4-BE49-F238E27FC236}">
                <a16:creationId xmlns:a16="http://schemas.microsoft.com/office/drawing/2014/main" id="{7DFB8106-DB20-4EC0-8C59-F2B12909FADC}"/>
              </a:ext>
            </a:extLst>
          </p:cNvPr>
          <p:cNvPicPr>
            <a:picLocks noChangeAspect="1"/>
          </p:cNvPicPr>
          <p:nvPr/>
        </p:nvPicPr>
        <p:blipFill>
          <a:blip r:embed="rId2"/>
          <a:stretch>
            <a:fillRect/>
          </a:stretch>
        </p:blipFill>
        <p:spPr>
          <a:xfrm>
            <a:off x="1328258" y="1898309"/>
            <a:ext cx="9769682" cy="3340614"/>
          </a:xfrm>
          <a:prstGeom prst="rect">
            <a:avLst/>
          </a:prstGeom>
        </p:spPr>
      </p:pic>
    </p:spTree>
    <p:extLst>
      <p:ext uri="{BB962C8B-B14F-4D97-AF65-F5344CB8AC3E}">
        <p14:creationId xmlns:p14="http://schemas.microsoft.com/office/powerpoint/2010/main" val="2541942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Curva S:</a:t>
            </a:r>
            <a:endParaRPr lang="es-ES" sz="2800" b="1" dirty="0">
              <a:solidFill>
                <a:srgbClr val="252626"/>
              </a:solidFill>
              <a:effectLst/>
            </a:endParaRPr>
          </a:p>
        </p:txBody>
      </p:sp>
      <p:pic>
        <p:nvPicPr>
          <p:cNvPr id="3" name="Picture 4">
            <a:extLst>
              <a:ext uri="{FF2B5EF4-FFF2-40B4-BE49-F238E27FC236}">
                <a16:creationId xmlns:a16="http://schemas.microsoft.com/office/drawing/2014/main" id="{383D5088-FDAA-4937-91F9-94DF08588E06}"/>
              </a:ext>
            </a:extLst>
          </p:cNvPr>
          <p:cNvPicPr>
            <a:picLocks noChangeAspect="1"/>
          </p:cNvPicPr>
          <p:nvPr/>
        </p:nvPicPr>
        <p:blipFill>
          <a:blip r:embed="rId2"/>
          <a:stretch>
            <a:fillRect/>
          </a:stretch>
        </p:blipFill>
        <p:spPr>
          <a:xfrm>
            <a:off x="1253218" y="2001253"/>
            <a:ext cx="9685564" cy="3352800"/>
          </a:xfrm>
          <a:prstGeom prst="rect">
            <a:avLst/>
          </a:prstGeom>
        </p:spPr>
      </p:pic>
    </p:spTree>
    <p:extLst>
      <p:ext uri="{BB962C8B-B14F-4D97-AF65-F5344CB8AC3E}">
        <p14:creationId xmlns:p14="http://schemas.microsoft.com/office/powerpoint/2010/main" val="334231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0CB28BE-7EA8-3291-9061-F72C404C08A6}"/>
              </a:ext>
            </a:extLst>
          </p:cNvPr>
          <p:cNvSpPr txBox="1"/>
          <p:nvPr/>
        </p:nvSpPr>
        <p:spPr>
          <a:xfrm>
            <a:off x="1077967" y="441462"/>
            <a:ext cx="6097314" cy="523220"/>
          </a:xfrm>
          <a:prstGeom prst="rect">
            <a:avLst/>
          </a:prstGeom>
          <a:noFill/>
        </p:spPr>
        <p:txBody>
          <a:bodyPr wrap="square">
            <a:spAutoFit/>
          </a:bodyPr>
          <a:lstStyle/>
          <a:p>
            <a:r>
              <a:rPr lang="en-US" sz="2800" dirty="0" err="1"/>
              <a:t>Configuracion</a:t>
            </a:r>
            <a:r>
              <a:rPr lang="en-US" sz="2800" dirty="0"/>
              <a:t> </a:t>
            </a:r>
            <a:r>
              <a:rPr lang="en-US" sz="2800" dirty="0" err="1"/>
              <a:t>Inicial</a:t>
            </a:r>
            <a:r>
              <a:rPr lang="en-US" sz="2800" dirty="0"/>
              <a:t> P6</a:t>
            </a:r>
          </a:p>
        </p:txBody>
      </p:sp>
      <p:pic>
        <p:nvPicPr>
          <p:cNvPr id="2" name="Imagen 1">
            <a:extLst>
              <a:ext uri="{FF2B5EF4-FFF2-40B4-BE49-F238E27FC236}">
                <a16:creationId xmlns:a16="http://schemas.microsoft.com/office/drawing/2014/main" id="{4AF16C00-1A7D-D713-0159-69ECF4DCD47B}"/>
              </a:ext>
            </a:extLst>
          </p:cNvPr>
          <p:cNvPicPr>
            <a:picLocks noChangeAspect="1"/>
          </p:cNvPicPr>
          <p:nvPr/>
        </p:nvPicPr>
        <p:blipFill>
          <a:blip r:embed="rId2"/>
          <a:stretch>
            <a:fillRect/>
          </a:stretch>
        </p:blipFill>
        <p:spPr>
          <a:xfrm>
            <a:off x="3795513" y="1141484"/>
            <a:ext cx="4474848" cy="4575031"/>
          </a:xfrm>
          <a:prstGeom prst="rect">
            <a:avLst/>
          </a:prstGeom>
        </p:spPr>
      </p:pic>
    </p:spTree>
    <p:extLst>
      <p:ext uri="{BB962C8B-B14F-4D97-AF65-F5344CB8AC3E}">
        <p14:creationId xmlns:p14="http://schemas.microsoft.com/office/powerpoint/2010/main" val="2905245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B4FE47-F2C2-0C80-B3B8-C7C0BB2391D0}"/>
              </a:ext>
            </a:extLst>
          </p:cNvPr>
          <p:cNvPicPr>
            <a:picLocks noChangeAspect="1"/>
          </p:cNvPicPr>
          <p:nvPr/>
        </p:nvPicPr>
        <p:blipFill>
          <a:blip r:embed="rId2"/>
          <a:stretch>
            <a:fillRect/>
          </a:stretch>
        </p:blipFill>
        <p:spPr>
          <a:xfrm>
            <a:off x="3888170" y="1171741"/>
            <a:ext cx="4415659" cy="4514517"/>
          </a:xfrm>
          <a:prstGeom prst="rect">
            <a:avLst/>
          </a:prstGeom>
        </p:spPr>
      </p:pic>
    </p:spTree>
    <p:extLst>
      <p:ext uri="{BB962C8B-B14F-4D97-AF65-F5344CB8AC3E}">
        <p14:creationId xmlns:p14="http://schemas.microsoft.com/office/powerpoint/2010/main" val="297847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B417494-D8CD-FECC-4AE8-CB2CE7F5122E}"/>
              </a:ext>
            </a:extLst>
          </p:cNvPr>
          <p:cNvPicPr>
            <a:picLocks noChangeAspect="1"/>
          </p:cNvPicPr>
          <p:nvPr/>
        </p:nvPicPr>
        <p:blipFill>
          <a:blip r:embed="rId2"/>
          <a:stretch>
            <a:fillRect/>
          </a:stretch>
        </p:blipFill>
        <p:spPr>
          <a:xfrm>
            <a:off x="3521271" y="955406"/>
            <a:ext cx="5149457" cy="4947187"/>
          </a:xfrm>
          <a:prstGeom prst="rect">
            <a:avLst/>
          </a:prstGeom>
        </p:spPr>
      </p:pic>
    </p:spTree>
    <p:extLst>
      <p:ext uri="{BB962C8B-B14F-4D97-AF65-F5344CB8AC3E}">
        <p14:creationId xmlns:p14="http://schemas.microsoft.com/office/powerpoint/2010/main" val="330183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126096" y="2455584"/>
            <a:ext cx="9939807" cy="1754326"/>
          </a:xfrm>
          <a:prstGeom prst="rect">
            <a:avLst/>
          </a:prstGeom>
        </p:spPr>
        <p:txBody>
          <a:bodyPr wrap="square">
            <a:spAutoFit/>
          </a:bodyPr>
          <a:lstStyle/>
          <a:p>
            <a:pPr algn="ctr"/>
            <a:r>
              <a:rPr lang="es-ES" sz="3600" dirty="0">
                <a:solidFill>
                  <a:srgbClr val="00F3B5"/>
                </a:solidFill>
                <a:latin typeface="Prompt" panose="00000800000000000000" pitchFamily="2" charset="-34"/>
                <a:cs typeface="Prompt" panose="00000800000000000000" pitchFamily="2" charset="-34"/>
              </a:rPr>
              <a:t>Programa de Especialización </a:t>
            </a:r>
          </a:p>
          <a:p>
            <a:pPr algn="ctr"/>
            <a:r>
              <a:rPr lang="es-ES" sz="3600" dirty="0">
                <a:solidFill>
                  <a:srgbClr val="00F3B5"/>
                </a:solidFill>
                <a:latin typeface="Prompt" panose="00000800000000000000" pitchFamily="2" charset="-34"/>
                <a:cs typeface="Prompt" panose="00000800000000000000" pitchFamily="2" charset="-34"/>
              </a:rPr>
              <a:t>en Primavera P6, MS Project y </a:t>
            </a:r>
            <a:r>
              <a:rPr lang="es-ES" sz="3600" dirty="0" err="1">
                <a:solidFill>
                  <a:srgbClr val="00F3B5"/>
                </a:solidFill>
                <a:latin typeface="Prompt" panose="00000800000000000000" pitchFamily="2" charset="-34"/>
                <a:cs typeface="Prompt" panose="00000800000000000000" pitchFamily="2" charset="-34"/>
              </a:rPr>
              <a:t>Power</a:t>
            </a:r>
            <a:r>
              <a:rPr lang="es-ES" sz="3600" dirty="0">
                <a:solidFill>
                  <a:srgbClr val="00F3B5"/>
                </a:solidFill>
                <a:latin typeface="Prompt" panose="00000800000000000000" pitchFamily="2" charset="-34"/>
                <a:cs typeface="Prompt" panose="00000800000000000000" pitchFamily="2" charset="-34"/>
              </a:rPr>
              <a:t> BI</a:t>
            </a:r>
          </a:p>
          <a:p>
            <a:pPr algn="ctr"/>
            <a:r>
              <a:rPr lang="es-ES" sz="3600" dirty="0">
                <a:solidFill>
                  <a:srgbClr val="00F3B5"/>
                </a:solidFill>
                <a:latin typeface="Prompt" panose="00000800000000000000" pitchFamily="2" charset="-34"/>
                <a:cs typeface="Prompt" panose="00000800000000000000" pitchFamily="2" charset="-34"/>
              </a:rPr>
              <a:t>para Proyectos de Construcción</a:t>
            </a:r>
            <a:endParaRPr lang="es-ES" sz="3600" dirty="0">
              <a:solidFill>
                <a:schemeClr val="bg1"/>
              </a:solidFill>
              <a:latin typeface="Prompt" panose="00000800000000000000" pitchFamily="2" charset="-34"/>
              <a:cs typeface="Prompt" panose="00000800000000000000" pitchFamily="2" charset="-34"/>
            </a:endParaRP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FEB272-12C1-BD8F-4B19-0E312238EB87}"/>
              </a:ext>
            </a:extLst>
          </p:cNvPr>
          <p:cNvPicPr>
            <a:picLocks noChangeAspect="1"/>
          </p:cNvPicPr>
          <p:nvPr/>
        </p:nvPicPr>
        <p:blipFill>
          <a:blip r:embed="rId2"/>
          <a:stretch>
            <a:fillRect/>
          </a:stretch>
        </p:blipFill>
        <p:spPr>
          <a:xfrm>
            <a:off x="3575570" y="1224814"/>
            <a:ext cx="5040859" cy="4842855"/>
          </a:xfrm>
          <a:prstGeom prst="rect">
            <a:avLst/>
          </a:prstGeom>
        </p:spPr>
      </p:pic>
    </p:spTree>
    <p:extLst>
      <p:ext uri="{BB962C8B-B14F-4D97-AF65-F5344CB8AC3E}">
        <p14:creationId xmlns:p14="http://schemas.microsoft.com/office/powerpoint/2010/main" val="2430086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2A2727A-8D6A-CB98-AC01-7E6D65018172}"/>
              </a:ext>
            </a:extLst>
          </p:cNvPr>
          <p:cNvSpPr txBox="1"/>
          <p:nvPr/>
        </p:nvSpPr>
        <p:spPr>
          <a:xfrm>
            <a:off x="719164" y="701594"/>
            <a:ext cx="6097314" cy="523220"/>
          </a:xfrm>
          <a:prstGeom prst="rect">
            <a:avLst/>
          </a:prstGeom>
          <a:noFill/>
        </p:spPr>
        <p:txBody>
          <a:bodyPr wrap="square">
            <a:spAutoFit/>
          </a:bodyPr>
          <a:lstStyle/>
          <a:p>
            <a:r>
              <a:rPr lang="en-US" sz="2800" dirty="0"/>
              <a:t>EPS</a:t>
            </a:r>
          </a:p>
        </p:txBody>
      </p:sp>
      <p:sp>
        <p:nvSpPr>
          <p:cNvPr id="6" name="CuadroTexto 5">
            <a:extLst>
              <a:ext uri="{FF2B5EF4-FFF2-40B4-BE49-F238E27FC236}">
                <a16:creationId xmlns:a16="http://schemas.microsoft.com/office/drawing/2014/main" id="{500EA84C-62D0-DCEE-9B1F-5A5199FC3586}"/>
              </a:ext>
            </a:extLst>
          </p:cNvPr>
          <p:cNvSpPr txBox="1"/>
          <p:nvPr/>
        </p:nvSpPr>
        <p:spPr>
          <a:xfrm>
            <a:off x="788276" y="1443841"/>
            <a:ext cx="9948041" cy="2862322"/>
          </a:xfrm>
          <a:prstGeom prst="rect">
            <a:avLst/>
          </a:prstGeom>
          <a:noFill/>
        </p:spPr>
        <p:txBody>
          <a:bodyPr wrap="square">
            <a:spAutoFit/>
          </a:bodyPr>
          <a:lstStyle/>
          <a:p>
            <a:pPr algn="just"/>
            <a:r>
              <a:rPr lang="es-ES" sz="1800" b="0" i="0" u="none" strike="noStrike" baseline="0" dirty="0">
                <a:solidFill>
                  <a:srgbClr val="000000"/>
                </a:solidFill>
                <a:latin typeface="Times New Roman" panose="02020603050405020304" pitchFamily="18" charset="0"/>
              </a:rPr>
              <a:t>Generalmente, los usuarios dentro de las organizaciones tienen acceso a una gran base de datos que contiene todos los proyectos y la información relativa a su compañía. Esta información debe estar estructurada de modo que permita el acceso a los niveles correspondientes, dependiendo del rol que cumple la persona. </a:t>
            </a:r>
          </a:p>
          <a:p>
            <a:pPr algn="just"/>
            <a:endParaRPr lang="es-ES" sz="1800" b="0" i="0" u="none" strike="noStrike" baseline="0" dirty="0">
              <a:solidFill>
                <a:srgbClr val="000000"/>
              </a:solidFill>
              <a:latin typeface="Times New Roman" panose="02020603050405020304" pitchFamily="18" charset="0"/>
            </a:endParaRPr>
          </a:p>
          <a:p>
            <a:pPr algn="just"/>
            <a:r>
              <a:rPr lang="es-ES" sz="1800" b="0" i="0" u="none" strike="noStrike" baseline="0" dirty="0">
                <a:solidFill>
                  <a:srgbClr val="000000"/>
                </a:solidFill>
                <a:latin typeface="Times New Roman" panose="02020603050405020304" pitchFamily="18" charset="0"/>
              </a:rPr>
              <a:t>Primavera provee una sección llamada Enterprise Project </a:t>
            </a:r>
            <a:r>
              <a:rPr lang="es-ES" sz="1800" b="0" i="0" u="none" strike="noStrike" baseline="0" dirty="0" err="1">
                <a:solidFill>
                  <a:srgbClr val="000000"/>
                </a:solidFill>
                <a:latin typeface="Times New Roman" panose="02020603050405020304" pitchFamily="18" charset="0"/>
              </a:rPr>
              <a:t>Structure</a:t>
            </a:r>
            <a:r>
              <a:rPr lang="es-ES" sz="1800" b="0" i="0" u="none" strike="noStrike" baseline="0" dirty="0">
                <a:solidFill>
                  <a:srgbClr val="000000"/>
                </a:solidFill>
                <a:latin typeface="Times New Roman" panose="02020603050405020304" pitchFamily="18" charset="0"/>
              </a:rPr>
              <a:t>, que permite configurar una estructura jerárquica basada en nodos. Estos nodos o raíces representan las divisiones que tiene su empresa para enfrentar los proyectos. Por ejemplo, pueden representar departamentos, sitios, grupos de proyectos de una persona en particular, etc. Cada uno de estos nodos permite consolidar información del grupo de proyectos que está contenido bajo él. </a:t>
            </a:r>
            <a:endParaRPr lang="pt-BR" dirty="0"/>
          </a:p>
        </p:txBody>
      </p:sp>
    </p:spTree>
    <p:extLst>
      <p:ext uri="{BB962C8B-B14F-4D97-AF65-F5344CB8AC3E}">
        <p14:creationId xmlns:p14="http://schemas.microsoft.com/office/powerpoint/2010/main" val="645612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2A2727A-8D6A-CB98-AC01-7E6D65018172}"/>
              </a:ext>
            </a:extLst>
          </p:cNvPr>
          <p:cNvSpPr txBox="1"/>
          <p:nvPr/>
        </p:nvSpPr>
        <p:spPr>
          <a:xfrm>
            <a:off x="719164" y="701594"/>
            <a:ext cx="6097314" cy="523220"/>
          </a:xfrm>
          <a:prstGeom prst="rect">
            <a:avLst/>
          </a:prstGeom>
          <a:noFill/>
        </p:spPr>
        <p:txBody>
          <a:bodyPr wrap="square">
            <a:spAutoFit/>
          </a:bodyPr>
          <a:lstStyle/>
          <a:p>
            <a:r>
              <a:rPr lang="en-US" sz="2800" dirty="0"/>
              <a:t>EPS</a:t>
            </a:r>
          </a:p>
        </p:txBody>
      </p:sp>
      <p:sp>
        <p:nvSpPr>
          <p:cNvPr id="4" name="CuadroTexto 3">
            <a:extLst>
              <a:ext uri="{FF2B5EF4-FFF2-40B4-BE49-F238E27FC236}">
                <a16:creationId xmlns:a16="http://schemas.microsoft.com/office/drawing/2014/main" id="{125AA150-B875-B46D-E4FC-CBBB05DA1CF3}"/>
              </a:ext>
            </a:extLst>
          </p:cNvPr>
          <p:cNvSpPr txBox="1"/>
          <p:nvPr/>
        </p:nvSpPr>
        <p:spPr>
          <a:xfrm>
            <a:off x="719164" y="1537626"/>
            <a:ext cx="9948041" cy="2062103"/>
          </a:xfrm>
          <a:prstGeom prst="rect">
            <a:avLst/>
          </a:prstGeom>
          <a:noFill/>
        </p:spPr>
        <p:txBody>
          <a:bodyPr wrap="square">
            <a:spAutoFit/>
          </a:bodyPr>
          <a:lstStyle/>
          <a:p>
            <a:pPr algn="l"/>
            <a:endParaRPr lang="pt-BR" sz="2000" b="0" i="0" u="none" strike="noStrike" baseline="0" dirty="0">
              <a:solidFill>
                <a:srgbClr val="000000"/>
              </a:solidFill>
              <a:latin typeface="Symbol" panose="05050102010706020507" pitchFamily="18" charset="2"/>
            </a:endParaRPr>
          </a:p>
          <a:p>
            <a:pPr marL="285750" indent="-285750">
              <a:buFont typeface="Wingdings" panose="05000000000000000000" pitchFamily="2" charset="2"/>
              <a:buChar char="§"/>
            </a:pPr>
            <a:r>
              <a:rPr lang="es-ES" sz="1800" b="0" i="0" u="none" strike="noStrike" baseline="0" dirty="0">
                <a:solidFill>
                  <a:srgbClr val="000000"/>
                </a:solidFill>
                <a:latin typeface="Times New Roman" panose="02020603050405020304" pitchFamily="18" charset="0"/>
              </a:rPr>
              <a:t>El EPS es una estructura hecha por raíces y nodos. </a:t>
            </a:r>
          </a:p>
          <a:p>
            <a:pPr marL="285750" indent="-285750">
              <a:buFont typeface="Wingdings" panose="05000000000000000000" pitchFamily="2" charset="2"/>
              <a:buChar char="§"/>
            </a:pPr>
            <a:r>
              <a:rPr lang="es-ES" sz="1800" b="0" i="0" u="none" strike="noStrike" baseline="0" dirty="0">
                <a:solidFill>
                  <a:srgbClr val="000000"/>
                </a:solidFill>
                <a:latin typeface="Times New Roman" panose="02020603050405020304" pitchFamily="18" charset="0"/>
              </a:rPr>
              <a:t>Cada raíz en el EPS puede ser subdividida en varios nodos. </a:t>
            </a:r>
          </a:p>
          <a:p>
            <a:pPr marL="898525" indent="-180975">
              <a:buFont typeface="Arial" panose="020B0604020202020204" pitchFamily="34" charset="0"/>
              <a:buChar char="•"/>
            </a:pPr>
            <a:r>
              <a:rPr lang="es-ES" dirty="0">
                <a:solidFill>
                  <a:srgbClr val="000000"/>
                </a:solidFill>
                <a:latin typeface="Times New Roman" panose="02020603050405020304" pitchFamily="18" charset="0"/>
              </a:rPr>
              <a:t>	</a:t>
            </a:r>
            <a:r>
              <a:rPr lang="es-ES" sz="1800" b="0" i="0" u="none" strike="noStrike" baseline="0" dirty="0">
                <a:solidFill>
                  <a:srgbClr val="000000"/>
                </a:solidFill>
                <a:latin typeface="Times New Roman" panose="02020603050405020304" pitchFamily="18" charset="0"/>
              </a:rPr>
              <a:t> Los nodos representan diferentes niveles dentro de su EPS. </a:t>
            </a:r>
          </a:p>
          <a:p>
            <a:pPr marL="898525" indent="-180975">
              <a:buFont typeface="Arial" panose="020B0604020202020204" pitchFamily="34" charset="0"/>
              <a:buChar char="•"/>
            </a:pPr>
            <a:r>
              <a:rPr lang="es-ES" sz="1800" b="0" i="0" u="none" strike="noStrike" baseline="0" dirty="0">
                <a:solidFill>
                  <a:srgbClr val="000000"/>
                </a:solidFill>
                <a:latin typeface="Times New Roman" panose="02020603050405020304" pitchFamily="18" charset="0"/>
              </a:rPr>
              <a:t>Por ejemplo, los nodos pueden representar divisiones al interior de su compañía, fases del proyecto, o ubicaciones de sitios. </a:t>
            </a:r>
          </a:p>
          <a:p>
            <a:pPr marL="285750" indent="-285750">
              <a:buFont typeface="Wingdings" panose="05000000000000000000" pitchFamily="2" charset="2"/>
              <a:buChar char="§"/>
            </a:pPr>
            <a:r>
              <a:rPr lang="es-ES" sz="1800" b="0" i="0" u="none" strike="noStrike" baseline="0" dirty="0">
                <a:solidFill>
                  <a:srgbClr val="000000"/>
                </a:solidFill>
                <a:latin typeface="Times New Roman" panose="02020603050405020304" pitchFamily="18" charset="0"/>
              </a:rPr>
              <a:t>Todos los proyectos deben ser incluidos en un nodo EPS. </a:t>
            </a:r>
          </a:p>
        </p:txBody>
      </p:sp>
    </p:spTree>
    <p:extLst>
      <p:ext uri="{BB962C8B-B14F-4D97-AF65-F5344CB8AC3E}">
        <p14:creationId xmlns:p14="http://schemas.microsoft.com/office/powerpoint/2010/main" val="4002629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2A2727A-8D6A-CB98-AC01-7E6D65018172}"/>
              </a:ext>
            </a:extLst>
          </p:cNvPr>
          <p:cNvSpPr txBox="1"/>
          <p:nvPr/>
        </p:nvSpPr>
        <p:spPr>
          <a:xfrm>
            <a:off x="719164" y="701594"/>
            <a:ext cx="6097314" cy="523220"/>
          </a:xfrm>
          <a:prstGeom prst="rect">
            <a:avLst/>
          </a:prstGeom>
          <a:noFill/>
        </p:spPr>
        <p:txBody>
          <a:bodyPr wrap="square">
            <a:spAutoFit/>
          </a:bodyPr>
          <a:lstStyle/>
          <a:p>
            <a:r>
              <a:rPr lang="en-US" sz="2800" dirty="0"/>
              <a:t>EPS</a:t>
            </a:r>
          </a:p>
        </p:txBody>
      </p:sp>
      <p:pic>
        <p:nvPicPr>
          <p:cNvPr id="4" name="Imagen 3">
            <a:extLst>
              <a:ext uri="{FF2B5EF4-FFF2-40B4-BE49-F238E27FC236}">
                <a16:creationId xmlns:a16="http://schemas.microsoft.com/office/drawing/2014/main" id="{DD3C14E3-CDBB-42D7-06E4-2A83CBA950E5}"/>
              </a:ext>
            </a:extLst>
          </p:cNvPr>
          <p:cNvPicPr>
            <a:picLocks noChangeAspect="1"/>
          </p:cNvPicPr>
          <p:nvPr/>
        </p:nvPicPr>
        <p:blipFill rotWithShape="1">
          <a:blip r:embed="rId2"/>
          <a:srcRect r="61213" b="68078"/>
          <a:stretch/>
        </p:blipFill>
        <p:spPr>
          <a:xfrm>
            <a:off x="3224047" y="1795691"/>
            <a:ext cx="6244841" cy="3083737"/>
          </a:xfrm>
          <a:prstGeom prst="rect">
            <a:avLst/>
          </a:prstGeom>
        </p:spPr>
      </p:pic>
    </p:spTree>
    <p:extLst>
      <p:ext uri="{BB962C8B-B14F-4D97-AF65-F5344CB8AC3E}">
        <p14:creationId xmlns:p14="http://schemas.microsoft.com/office/powerpoint/2010/main" val="296483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262F661-D269-C5D1-16A9-8A09CF9B34BA}"/>
              </a:ext>
            </a:extLst>
          </p:cNvPr>
          <p:cNvSpPr txBox="1"/>
          <p:nvPr/>
        </p:nvSpPr>
        <p:spPr>
          <a:xfrm>
            <a:off x="1010826" y="519108"/>
            <a:ext cx="6097314" cy="523220"/>
          </a:xfrm>
          <a:prstGeom prst="rect">
            <a:avLst/>
          </a:prstGeom>
          <a:noFill/>
        </p:spPr>
        <p:txBody>
          <a:bodyPr wrap="square">
            <a:spAutoFit/>
          </a:bodyPr>
          <a:lstStyle/>
          <a:p>
            <a:r>
              <a:rPr lang="en-US" sz="2800" dirty="0"/>
              <a:t>EPS</a:t>
            </a:r>
          </a:p>
        </p:txBody>
      </p:sp>
      <p:pic>
        <p:nvPicPr>
          <p:cNvPr id="8" name="Imagen 7">
            <a:extLst>
              <a:ext uri="{FF2B5EF4-FFF2-40B4-BE49-F238E27FC236}">
                <a16:creationId xmlns:a16="http://schemas.microsoft.com/office/drawing/2014/main" id="{83D20EA1-477F-EEF8-4EA1-4B5B26523577}"/>
              </a:ext>
            </a:extLst>
          </p:cNvPr>
          <p:cNvPicPr>
            <a:picLocks noChangeAspect="1"/>
          </p:cNvPicPr>
          <p:nvPr/>
        </p:nvPicPr>
        <p:blipFill rotWithShape="1">
          <a:blip r:embed="rId2"/>
          <a:srcRect t="59540" r="59695" b="16322"/>
          <a:stretch/>
        </p:blipFill>
        <p:spPr>
          <a:xfrm>
            <a:off x="2563729" y="1528101"/>
            <a:ext cx="6009882" cy="2909892"/>
          </a:xfrm>
          <a:prstGeom prst="rect">
            <a:avLst/>
          </a:prstGeom>
        </p:spPr>
      </p:pic>
    </p:spTree>
    <p:extLst>
      <p:ext uri="{BB962C8B-B14F-4D97-AF65-F5344CB8AC3E}">
        <p14:creationId xmlns:p14="http://schemas.microsoft.com/office/powerpoint/2010/main" val="1634750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992EE9E-4C13-6A3E-DFD0-A4A0118BC0A5}"/>
              </a:ext>
            </a:extLst>
          </p:cNvPr>
          <p:cNvPicPr>
            <a:picLocks noChangeAspect="1"/>
          </p:cNvPicPr>
          <p:nvPr/>
        </p:nvPicPr>
        <p:blipFill rotWithShape="1">
          <a:blip r:embed="rId2"/>
          <a:srcRect l="63301" t="7241" b="43678"/>
          <a:stretch/>
        </p:blipFill>
        <p:spPr>
          <a:xfrm>
            <a:off x="4098595" y="1213945"/>
            <a:ext cx="3994809" cy="3365938"/>
          </a:xfrm>
          <a:prstGeom prst="rect">
            <a:avLst/>
          </a:prstGeom>
        </p:spPr>
      </p:pic>
    </p:spTree>
    <p:extLst>
      <p:ext uri="{BB962C8B-B14F-4D97-AF65-F5344CB8AC3E}">
        <p14:creationId xmlns:p14="http://schemas.microsoft.com/office/powerpoint/2010/main" val="3320552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EPS</a:t>
            </a:r>
          </a:p>
        </p:txBody>
      </p:sp>
      <p:pic>
        <p:nvPicPr>
          <p:cNvPr id="2" name="Imagen 1">
            <a:extLst>
              <a:ext uri="{FF2B5EF4-FFF2-40B4-BE49-F238E27FC236}">
                <a16:creationId xmlns:a16="http://schemas.microsoft.com/office/drawing/2014/main" id="{1C0DDFB2-72B5-0EBC-D5FB-2A479CF641A1}"/>
              </a:ext>
            </a:extLst>
          </p:cNvPr>
          <p:cNvPicPr>
            <a:picLocks noChangeAspect="1"/>
          </p:cNvPicPr>
          <p:nvPr/>
        </p:nvPicPr>
        <p:blipFill>
          <a:blip r:embed="rId2"/>
          <a:stretch>
            <a:fillRect/>
          </a:stretch>
        </p:blipFill>
        <p:spPr>
          <a:xfrm>
            <a:off x="3926435" y="1459131"/>
            <a:ext cx="4181475" cy="3419475"/>
          </a:xfrm>
          <a:prstGeom prst="rect">
            <a:avLst/>
          </a:prstGeom>
        </p:spPr>
      </p:pic>
    </p:spTree>
    <p:extLst>
      <p:ext uri="{BB962C8B-B14F-4D97-AF65-F5344CB8AC3E}">
        <p14:creationId xmlns:p14="http://schemas.microsoft.com/office/powerpoint/2010/main" val="1313169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WBS</a:t>
            </a:r>
          </a:p>
        </p:txBody>
      </p:sp>
      <p:sp>
        <p:nvSpPr>
          <p:cNvPr id="4" name="CuadroTexto 3">
            <a:extLst>
              <a:ext uri="{FF2B5EF4-FFF2-40B4-BE49-F238E27FC236}">
                <a16:creationId xmlns:a16="http://schemas.microsoft.com/office/drawing/2014/main" id="{D3F2B61D-4E8C-B319-25D6-F05D9A40552B}"/>
              </a:ext>
            </a:extLst>
          </p:cNvPr>
          <p:cNvSpPr txBox="1"/>
          <p:nvPr/>
        </p:nvSpPr>
        <p:spPr>
          <a:xfrm>
            <a:off x="1010826" y="2551837"/>
            <a:ext cx="9662429" cy="1477328"/>
          </a:xfrm>
          <a:prstGeom prst="rect">
            <a:avLst/>
          </a:prstGeom>
          <a:noFill/>
        </p:spPr>
        <p:txBody>
          <a:bodyPr wrap="square">
            <a:spAutoFit/>
          </a:bodyPr>
          <a:lstStyle/>
          <a:p>
            <a:r>
              <a:rPr lang="es-ES" sz="1800" b="0" i="0" u="none" strike="noStrike" baseline="0" dirty="0">
                <a:solidFill>
                  <a:srgbClr val="000000"/>
                </a:solidFill>
                <a:latin typeface="Times New Roman" panose="02020603050405020304" pitchFamily="18" charset="0"/>
              </a:rPr>
              <a:t>Una estructura de desglose del trabajo (WBS) en Primavera. </a:t>
            </a:r>
          </a:p>
          <a:p>
            <a:endParaRPr lang="es-ES" sz="1800" b="0" i="0" u="none" strike="noStrike" baseline="0" dirty="0">
              <a:solidFill>
                <a:srgbClr val="000000"/>
              </a:solidFill>
              <a:latin typeface="Times New Roman" panose="02020603050405020304" pitchFamily="18" charset="0"/>
            </a:endParaRPr>
          </a:p>
          <a:p>
            <a:r>
              <a:rPr lang="pt-BR" sz="1800" b="0" i="0" u="none" strike="noStrike" baseline="0" dirty="0">
                <a:solidFill>
                  <a:srgbClr val="000000"/>
                </a:solidFill>
                <a:latin typeface="Wingdings" panose="05000000000000000000" pitchFamily="2" charset="2"/>
              </a:rPr>
              <a:t> </a:t>
            </a:r>
            <a:r>
              <a:rPr lang="pt-BR" sz="1800" b="0" i="0" u="none" strike="noStrike" baseline="0" dirty="0" err="1">
                <a:solidFill>
                  <a:srgbClr val="000000"/>
                </a:solidFill>
                <a:latin typeface="Times New Roman" panose="02020603050405020304" pitchFamily="18" charset="0"/>
              </a:rPr>
              <a:t>Describir</a:t>
            </a:r>
            <a:r>
              <a:rPr lang="pt-BR" sz="1800" b="0" i="0" u="none" strike="noStrike" baseline="0" dirty="0">
                <a:solidFill>
                  <a:srgbClr val="000000"/>
                </a:solidFill>
                <a:latin typeface="Times New Roman" panose="02020603050405020304" pitchFamily="18" charset="0"/>
              </a:rPr>
              <a:t> </a:t>
            </a:r>
            <a:r>
              <a:rPr lang="pt-BR" sz="1800" b="0" i="0" u="none" strike="noStrike" baseline="0" dirty="0" err="1">
                <a:solidFill>
                  <a:srgbClr val="000000"/>
                </a:solidFill>
                <a:latin typeface="Times New Roman" panose="02020603050405020304" pitchFamily="18" charset="0"/>
              </a:rPr>
              <a:t>un</a:t>
            </a:r>
            <a:r>
              <a:rPr lang="pt-BR" sz="1800" b="0" i="0" u="none" strike="noStrike" baseline="0" dirty="0">
                <a:solidFill>
                  <a:srgbClr val="000000"/>
                </a:solidFill>
                <a:latin typeface="Times New Roman" panose="02020603050405020304" pitchFamily="18" charset="0"/>
              </a:rPr>
              <a:t> WBS. </a:t>
            </a:r>
          </a:p>
          <a:p>
            <a:r>
              <a:rPr lang="es-ES" sz="1800" b="0" i="0" u="none" strike="noStrike" baseline="0" dirty="0">
                <a:solidFill>
                  <a:srgbClr val="000000"/>
                </a:solidFill>
                <a:latin typeface="Wingdings" panose="05000000000000000000" pitchFamily="2" charset="2"/>
              </a:rPr>
              <a:t> </a:t>
            </a:r>
            <a:r>
              <a:rPr lang="es-ES" sz="1800" b="0" i="0" u="none" strike="noStrike" baseline="0" dirty="0">
                <a:solidFill>
                  <a:srgbClr val="000000"/>
                </a:solidFill>
                <a:latin typeface="Times New Roman" panose="02020603050405020304" pitchFamily="18" charset="0"/>
              </a:rPr>
              <a:t>Modificar elementos de un WBS. </a:t>
            </a:r>
          </a:p>
          <a:p>
            <a:r>
              <a:rPr lang="pt-BR" sz="1800" b="0" i="0" u="none" strike="noStrike" baseline="0" dirty="0">
                <a:solidFill>
                  <a:srgbClr val="000000"/>
                </a:solidFill>
                <a:latin typeface="Wingdings" panose="05000000000000000000" pitchFamily="2" charset="2"/>
              </a:rPr>
              <a:t> </a:t>
            </a:r>
            <a:r>
              <a:rPr lang="pt-BR" sz="1800" b="0" i="0" u="none" strike="noStrike" baseline="0" dirty="0" err="1">
                <a:solidFill>
                  <a:srgbClr val="000000"/>
                </a:solidFill>
                <a:latin typeface="Times New Roman" panose="02020603050405020304" pitchFamily="18" charset="0"/>
              </a:rPr>
              <a:t>Crear</a:t>
            </a:r>
            <a:r>
              <a:rPr lang="pt-BR" sz="1800" b="0" i="0" u="none" strike="noStrike" baseline="0" dirty="0">
                <a:solidFill>
                  <a:srgbClr val="000000"/>
                </a:solidFill>
                <a:latin typeface="Times New Roman" panose="02020603050405020304" pitchFamily="18" charset="0"/>
              </a:rPr>
              <a:t> </a:t>
            </a:r>
            <a:r>
              <a:rPr lang="pt-BR" sz="1800" b="0" i="0" u="none" strike="noStrike" baseline="0" dirty="0" err="1">
                <a:solidFill>
                  <a:srgbClr val="000000"/>
                </a:solidFill>
                <a:latin typeface="Times New Roman" panose="02020603050405020304" pitchFamily="18" charset="0"/>
              </a:rPr>
              <a:t>un</a:t>
            </a:r>
            <a:r>
              <a:rPr lang="pt-BR" sz="1800" b="0" i="0" u="none" strike="noStrike" baseline="0" dirty="0">
                <a:solidFill>
                  <a:srgbClr val="000000"/>
                </a:solidFill>
                <a:latin typeface="Times New Roman" panose="02020603050405020304" pitchFamily="18" charset="0"/>
              </a:rPr>
              <a:t> elemento WBS. </a:t>
            </a:r>
          </a:p>
        </p:txBody>
      </p:sp>
    </p:spTree>
    <p:extLst>
      <p:ext uri="{BB962C8B-B14F-4D97-AF65-F5344CB8AC3E}">
        <p14:creationId xmlns:p14="http://schemas.microsoft.com/office/powerpoint/2010/main" val="3910442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WBS</a:t>
            </a:r>
          </a:p>
        </p:txBody>
      </p:sp>
      <p:sp>
        <p:nvSpPr>
          <p:cNvPr id="3" name="CuadroTexto 2">
            <a:extLst>
              <a:ext uri="{FF2B5EF4-FFF2-40B4-BE49-F238E27FC236}">
                <a16:creationId xmlns:a16="http://schemas.microsoft.com/office/drawing/2014/main" id="{5C08ED9C-9D62-0CB8-C0BF-247D0DCE21C0}"/>
              </a:ext>
            </a:extLst>
          </p:cNvPr>
          <p:cNvSpPr txBox="1"/>
          <p:nvPr/>
        </p:nvSpPr>
        <p:spPr>
          <a:xfrm>
            <a:off x="1010826" y="1720840"/>
            <a:ext cx="9757021" cy="3416320"/>
          </a:xfrm>
          <a:prstGeom prst="rect">
            <a:avLst/>
          </a:prstGeom>
          <a:noFill/>
        </p:spPr>
        <p:txBody>
          <a:bodyPr wrap="square">
            <a:spAutoFit/>
          </a:bodyPr>
          <a:lstStyle/>
          <a:p>
            <a:pPr algn="just"/>
            <a:r>
              <a:rPr lang="pt-BR" b="1" i="0" u="none" strike="noStrike" baseline="0" dirty="0" err="1">
                <a:solidFill>
                  <a:srgbClr val="000000"/>
                </a:solidFill>
                <a:latin typeface="Tahoma" panose="020B0604030504040204" pitchFamily="34" charset="0"/>
              </a:rPr>
              <a:t>Work</a:t>
            </a:r>
            <a:r>
              <a:rPr lang="pt-BR" b="1" i="0" u="none" strike="noStrike" baseline="0" dirty="0">
                <a:solidFill>
                  <a:srgbClr val="000000"/>
                </a:solidFill>
                <a:latin typeface="Tahoma" panose="020B0604030504040204" pitchFamily="34" charset="0"/>
              </a:rPr>
              <a:t> </a:t>
            </a:r>
            <a:r>
              <a:rPr lang="pt-BR" b="1" i="0" u="none" strike="noStrike" baseline="0" dirty="0" err="1">
                <a:solidFill>
                  <a:srgbClr val="000000"/>
                </a:solidFill>
                <a:latin typeface="Tahoma" panose="020B0604030504040204" pitchFamily="34" charset="0"/>
              </a:rPr>
              <a:t>Breakdown</a:t>
            </a:r>
            <a:r>
              <a:rPr lang="pt-BR" b="1" i="0" u="none" strike="noStrike" baseline="0" dirty="0">
                <a:solidFill>
                  <a:srgbClr val="000000"/>
                </a:solidFill>
                <a:latin typeface="Tahoma" panose="020B0604030504040204" pitchFamily="34" charset="0"/>
              </a:rPr>
              <a:t> </a:t>
            </a:r>
            <a:r>
              <a:rPr lang="pt-BR" b="1" i="0" u="none" strike="noStrike" baseline="0" dirty="0" err="1">
                <a:solidFill>
                  <a:srgbClr val="000000"/>
                </a:solidFill>
                <a:latin typeface="Tahoma" panose="020B0604030504040204" pitchFamily="34" charset="0"/>
              </a:rPr>
              <a:t>Structure</a:t>
            </a:r>
            <a:r>
              <a:rPr lang="pt-BR" b="1" i="0" u="none" strike="noStrike" baseline="0" dirty="0">
                <a:solidFill>
                  <a:srgbClr val="000000"/>
                </a:solidFill>
                <a:latin typeface="Tahoma" panose="020B0604030504040204" pitchFamily="34" charset="0"/>
              </a:rPr>
              <a:t> (WBS) </a:t>
            </a:r>
            <a:endParaRPr lang="pt-BR" b="0" i="0" u="none" strike="noStrike" baseline="0" dirty="0">
              <a:solidFill>
                <a:srgbClr val="000000"/>
              </a:solidFill>
              <a:latin typeface="Tahoma" panose="020B0604030504040204" pitchFamily="34" charset="0"/>
            </a:endParaRPr>
          </a:p>
          <a:p>
            <a:pPr algn="just"/>
            <a:r>
              <a:rPr lang="es-ES" sz="1800" b="0" i="0" u="none" strike="noStrike" baseline="0" dirty="0">
                <a:solidFill>
                  <a:srgbClr val="000000"/>
                </a:solidFill>
                <a:latin typeface="Times New Roman" panose="02020603050405020304" pitchFamily="18" charset="0"/>
              </a:rPr>
              <a:t>El WBS o EDT (Estructura de Desglose del Trabajo según el PMI) es una estructura de descomposición de los productos y servicios entregados durante un proyecto. </a:t>
            </a:r>
          </a:p>
          <a:p>
            <a:pPr algn="just"/>
            <a:r>
              <a:rPr lang="es-ES" sz="1800" b="0" i="0" u="none" strike="noStrike" baseline="0" dirty="0">
                <a:solidFill>
                  <a:srgbClr val="000000"/>
                </a:solidFill>
                <a:latin typeface="Times New Roman" panose="02020603050405020304" pitchFamily="18" charset="0"/>
              </a:rPr>
              <a:t>La creación del WBS es uno de los pasos de la gestión del alcance del proyecto, y que debe ser elaborado basándose en: </a:t>
            </a:r>
          </a:p>
          <a:p>
            <a:pPr algn="just"/>
            <a:r>
              <a:rPr lang="es-ES" sz="1800" b="0" i="0" u="none" strike="noStrike" baseline="0" dirty="0">
                <a:solidFill>
                  <a:srgbClr val="000000"/>
                </a:solidFill>
                <a:latin typeface="Times New Roman" panose="02020603050405020304" pitchFamily="18" charset="0"/>
              </a:rPr>
              <a:t>♦ Procesos, guías y plantillas de la organización. </a:t>
            </a:r>
          </a:p>
          <a:p>
            <a:pPr algn="just"/>
            <a:r>
              <a:rPr lang="es-ES" sz="1800" b="0" i="0" u="none" strike="noStrike" baseline="0" dirty="0">
                <a:solidFill>
                  <a:srgbClr val="000000"/>
                </a:solidFill>
                <a:latin typeface="Times New Roman" panose="02020603050405020304" pitchFamily="18" charset="0"/>
              </a:rPr>
              <a:t>♦ Declaración del alcance del proyecto. </a:t>
            </a:r>
          </a:p>
          <a:p>
            <a:pPr algn="just"/>
            <a:r>
              <a:rPr lang="es-ES" sz="1800" b="0" i="0" u="none" strike="noStrike" baseline="0" dirty="0">
                <a:solidFill>
                  <a:srgbClr val="000000"/>
                </a:solidFill>
                <a:latin typeface="Times New Roman" panose="02020603050405020304" pitchFamily="18" charset="0"/>
              </a:rPr>
              <a:t>♦ Plan de gestión del alcance del proyecto. </a:t>
            </a:r>
          </a:p>
          <a:p>
            <a:pPr algn="just"/>
            <a:r>
              <a:rPr lang="pt-BR" sz="1800" b="0" i="0" u="none" strike="noStrike" baseline="0" dirty="0">
                <a:solidFill>
                  <a:srgbClr val="000000"/>
                </a:solidFill>
                <a:latin typeface="Times New Roman" panose="02020603050405020304" pitchFamily="18" charset="0"/>
              </a:rPr>
              <a:t>♦ Lista de </a:t>
            </a:r>
            <a:r>
              <a:rPr lang="pt-BR" sz="1800" b="0" i="0" u="none" strike="noStrike" baseline="0" dirty="0" err="1">
                <a:solidFill>
                  <a:srgbClr val="000000"/>
                </a:solidFill>
                <a:latin typeface="Times New Roman" panose="02020603050405020304" pitchFamily="18" charset="0"/>
              </a:rPr>
              <a:t>cambios</a:t>
            </a:r>
            <a:r>
              <a:rPr lang="pt-BR" sz="1800" b="0" i="0" u="none" strike="noStrike" baseline="0" dirty="0">
                <a:solidFill>
                  <a:srgbClr val="000000"/>
                </a:solidFill>
                <a:latin typeface="Times New Roman" panose="02020603050405020304" pitchFamily="18" charset="0"/>
              </a:rPr>
              <a:t> </a:t>
            </a:r>
            <a:r>
              <a:rPr lang="pt-BR" sz="1800" b="0" i="0" u="none" strike="noStrike" baseline="0" dirty="0" err="1">
                <a:solidFill>
                  <a:srgbClr val="000000"/>
                </a:solidFill>
                <a:latin typeface="Times New Roman" panose="02020603050405020304" pitchFamily="18" charset="0"/>
              </a:rPr>
              <a:t>aprobados</a:t>
            </a:r>
            <a:r>
              <a:rPr lang="pt-BR" sz="1800" b="0" i="0" u="none" strike="noStrike" baseline="0" dirty="0">
                <a:solidFill>
                  <a:srgbClr val="000000"/>
                </a:solidFill>
                <a:latin typeface="Times New Roman" panose="02020603050405020304" pitchFamily="18" charset="0"/>
              </a:rPr>
              <a:t>. </a:t>
            </a:r>
          </a:p>
          <a:p>
            <a:pPr algn="just"/>
            <a:endParaRPr lang="pt-BR" sz="1800" b="0" i="0" u="none" strike="noStrike" baseline="0" dirty="0">
              <a:solidFill>
                <a:srgbClr val="000000"/>
              </a:solidFill>
              <a:latin typeface="Times New Roman" panose="02020603050405020304" pitchFamily="18" charset="0"/>
            </a:endParaRPr>
          </a:p>
          <a:p>
            <a:pPr algn="just"/>
            <a:r>
              <a:rPr lang="es-ES" sz="1800" b="0" i="0" u="none" strike="noStrike" baseline="0" dirty="0">
                <a:solidFill>
                  <a:srgbClr val="000000"/>
                </a:solidFill>
                <a:latin typeface="Times New Roman" panose="02020603050405020304" pitchFamily="18" charset="0"/>
              </a:rPr>
              <a:t>De estos elementos, el más importante es la declaración del alcance del proyecto, ya que ella define los productos entregables, supuestos y restricciones que puede tener el proyecto </a:t>
            </a:r>
            <a:endParaRPr lang="pt-BR" dirty="0"/>
          </a:p>
        </p:txBody>
      </p:sp>
    </p:spTree>
    <p:extLst>
      <p:ext uri="{BB962C8B-B14F-4D97-AF65-F5344CB8AC3E}">
        <p14:creationId xmlns:p14="http://schemas.microsoft.com/office/powerpoint/2010/main" val="85535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WBS</a:t>
            </a:r>
          </a:p>
        </p:txBody>
      </p:sp>
      <p:sp>
        <p:nvSpPr>
          <p:cNvPr id="3" name="CuadroTexto 2">
            <a:extLst>
              <a:ext uri="{FF2B5EF4-FFF2-40B4-BE49-F238E27FC236}">
                <a16:creationId xmlns:a16="http://schemas.microsoft.com/office/drawing/2014/main" id="{F6806CF3-046A-FDDB-D248-ADEE86096033}"/>
              </a:ext>
            </a:extLst>
          </p:cNvPr>
          <p:cNvSpPr txBox="1"/>
          <p:nvPr/>
        </p:nvSpPr>
        <p:spPr>
          <a:xfrm>
            <a:off x="1010826" y="1675749"/>
            <a:ext cx="9741257" cy="1477328"/>
          </a:xfrm>
          <a:prstGeom prst="rect">
            <a:avLst/>
          </a:prstGeom>
          <a:noFill/>
        </p:spPr>
        <p:txBody>
          <a:bodyPr wrap="square">
            <a:spAutoFit/>
          </a:bodyPr>
          <a:lstStyle/>
          <a:p>
            <a:pPr algn="just"/>
            <a:r>
              <a:rPr lang="es-ES" sz="1800" b="0" i="0" u="none" strike="noStrike" baseline="0" dirty="0">
                <a:solidFill>
                  <a:srgbClr val="000000"/>
                </a:solidFill>
                <a:latin typeface="Times New Roman" panose="02020603050405020304" pitchFamily="18" charset="0"/>
              </a:rPr>
              <a:t>La descomposición consiste en lograr un quiebre físico del proyecto y de los entregables del mismo en elementos más pequeños con el objetivo de hacerlos más manejables. Esta descomposición debe llegar al nivel en que la estimación de los plazos, recursos y costos posean un intervalo de confianza de un 90%. De aquí se deduce que cada proyecto tendrá su propio WBS, independiente de que al momento de crear el proyecto existan plantillas que faciliten la creación de WBS. </a:t>
            </a:r>
            <a:endParaRPr lang="pt-BR" dirty="0"/>
          </a:p>
        </p:txBody>
      </p:sp>
    </p:spTree>
    <p:extLst>
      <p:ext uri="{BB962C8B-B14F-4D97-AF65-F5344CB8AC3E}">
        <p14:creationId xmlns:p14="http://schemas.microsoft.com/office/powerpoint/2010/main" val="351825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3</a:t>
            </a:r>
          </a:p>
        </p:txBody>
      </p:sp>
      <p:sp>
        <p:nvSpPr>
          <p:cNvPr id="5" name="CuadroTexto 4"/>
          <p:cNvSpPr txBox="1"/>
          <p:nvPr/>
        </p:nvSpPr>
        <p:spPr>
          <a:xfrm>
            <a:off x="1087719" y="3611490"/>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Planificación de Proyectos de </a:t>
            </a:r>
            <a:r>
              <a:rPr lang="es-ES" dirty="0" err="1">
                <a:solidFill>
                  <a:schemeClr val="bg1"/>
                </a:solidFill>
                <a:latin typeface="Prompt" panose="00000800000000000000" pitchFamily="2" charset="-34"/>
                <a:cs typeface="Prompt" panose="00000800000000000000" pitchFamily="2" charset="-34"/>
              </a:rPr>
              <a:t>Construccion</a:t>
            </a:r>
            <a:r>
              <a:rPr lang="es-ES" dirty="0"/>
              <a:t> Generales</a:t>
            </a: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WBS</a:t>
            </a:r>
          </a:p>
        </p:txBody>
      </p:sp>
      <p:sp>
        <p:nvSpPr>
          <p:cNvPr id="3" name="CuadroTexto 2">
            <a:extLst>
              <a:ext uri="{FF2B5EF4-FFF2-40B4-BE49-F238E27FC236}">
                <a16:creationId xmlns:a16="http://schemas.microsoft.com/office/drawing/2014/main" id="{42AA2332-16B7-7CD0-B7B3-547312C3E4ED}"/>
              </a:ext>
            </a:extLst>
          </p:cNvPr>
          <p:cNvSpPr txBox="1"/>
          <p:nvPr/>
        </p:nvSpPr>
        <p:spPr>
          <a:xfrm>
            <a:off x="1010826" y="1720840"/>
            <a:ext cx="9717607" cy="2308324"/>
          </a:xfrm>
          <a:prstGeom prst="rect">
            <a:avLst/>
          </a:prstGeom>
          <a:noFill/>
        </p:spPr>
        <p:txBody>
          <a:bodyPr wrap="square">
            <a:spAutoFit/>
          </a:bodyPr>
          <a:lstStyle/>
          <a:p>
            <a:pPr algn="just"/>
            <a:r>
              <a:rPr lang="es-ES" sz="1800" b="0" i="0" u="none" strike="noStrike" baseline="0" dirty="0">
                <a:solidFill>
                  <a:srgbClr val="000000"/>
                </a:solidFill>
                <a:latin typeface="Times New Roman" panose="02020603050405020304" pitchFamily="18" charset="0"/>
              </a:rPr>
              <a:t>En el EPS, cada proyecto tiene su propia jerarquía WBS. Primavera establece el nivel raíz del WBS igual al nombre del proyecto. </a:t>
            </a:r>
          </a:p>
          <a:p>
            <a:pPr algn="just"/>
            <a:r>
              <a:rPr lang="es-ES" sz="1800" b="0" i="0" u="none" strike="noStrike" baseline="0" dirty="0">
                <a:solidFill>
                  <a:srgbClr val="000000"/>
                </a:solidFill>
                <a:latin typeface="Times New Roman" panose="02020603050405020304" pitchFamily="18" charset="0"/>
              </a:rPr>
              <a:t>♦ El WBS es una manera de dividir un proyecto en partes coherentes y lógicas para propósitos de la planificación y control. </a:t>
            </a:r>
          </a:p>
          <a:p>
            <a:pPr algn="just"/>
            <a:r>
              <a:rPr lang="es-ES" sz="1800" b="0" i="0" u="none" strike="noStrike" baseline="0" dirty="0">
                <a:solidFill>
                  <a:srgbClr val="000000"/>
                </a:solidFill>
                <a:latin typeface="Times New Roman" panose="02020603050405020304" pitchFamily="18" charset="0"/>
              </a:rPr>
              <a:t>♦ Los elementos, al interior del WBS, tienen una relación padre-hijo, lo que significa que usted puede resumir cualquier información desde los niveles más bajos hasta los más altos. </a:t>
            </a:r>
          </a:p>
          <a:p>
            <a:pPr algn="just"/>
            <a:r>
              <a:rPr lang="es-ES" sz="1800" b="0" i="0" u="none" strike="noStrike" baseline="0" dirty="0">
                <a:solidFill>
                  <a:srgbClr val="000000"/>
                </a:solidFill>
                <a:latin typeface="Times New Roman" panose="02020603050405020304" pitchFamily="18" charset="0"/>
              </a:rPr>
              <a:t>♦ El WBS puede ser usado para asignar responsabilidades de grupos de actividades a los diferentes jefes para propósitos de planificación o contabilidad. </a:t>
            </a:r>
          </a:p>
        </p:txBody>
      </p:sp>
    </p:spTree>
    <p:extLst>
      <p:ext uri="{BB962C8B-B14F-4D97-AF65-F5344CB8AC3E}">
        <p14:creationId xmlns:p14="http://schemas.microsoft.com/office/powerpoint/2010/main" val="542102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a:t>WBS</a:t>
            </a:r>
          </a:p>
        </p:txBody>
      </p:sp>
      <p:pic>
        <p:nvPicPr>
          <p:cNvPr id="4" name="Imagen 3">
            <a:extLst>
              <a:ext uri="{FF2B5EF4-FFF2-40B4-BE49-F238E27FC236}">
                <a16:creationId xmlns:a16="http://schemas.microsoft.com/office/drawing/2014/main" id="{4AB0B481-9CDC-7420-416F-754E08FC9499}"/>
              </a:ext>
            </a:extLst>
          </p:cNvPr>
          <p:cNvPicPr>
            <a:picLocks noChangeAspect="1"/>
          </p:cNvPicPr>
          <p:nvPr/>
        </p:nvPicPr>
        <p:blipFill rotWithShape="1">
          <a:blip r:embed="rId2"/>
          <a:srcRect l="2183" t="12069" r="74368" b="51723"/>
          <a:stretch/>
        </p:blipFill>
        <p:spPr>
          <a:xfrm>
            <a:off x="3199017" y="519108"/>
            <a:ext cx="5408955" cy="5011238"/>
          </a:xfrm>
          <a:prstGeom prst="rect">
            <a:avLst/>
          </a:prstGeom>
        </p:spPr>
      </p:pic>
    </p:spTree>
    <p:extLst>
      <p:ext uri="{BB962C8B-B14F-4D97-AF65-F5344CB8AC3E}">
        <p14:creationId xmlns:p14="http://schemas.microsoft.com/office/powerpoint/2010/main" val="3192560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pic>
        <p:nvPicPr>
          <p:cNvPr id="2" name="Imagen 1">
            <a:extLst>
              <a:ext uri="{FF2B5EF4-FFF2-40B4-BE49-F238E27FC236}">
                <a16:creationId xmlns:a16="http://schemas.microsoft.com/office/drawing/2014/main" id="{3EAC78BA-997D-9281-A991-0318C73ABDFB}"/>
              </a:ext>
            </a:extLst>
          </p:cNvPr>
          <p:cNvPicPr>
            <a:picLocks noChangeAspect="1"/>
          </p:cNvPicPr>
          <p:nvPr/>
        </p:nvPicPr>
        <p:blipFill rotWithShape="1">
          <a:blip r:embed="rId2"/>
          <a:srcRect l="18943" t="32804" r="36575" b="15517"/>
          <a:stretch/>
        </p:blipFill>
        <p:spPr>
          <a:xfrm>
            <a:off x="3553810" y="1453490"/>
            <a:ext cx="5084380" cy="3544179"/>
          </a:xfrm>
          <a:prstGeom prst="rect">
            <a:avLst/>
          </a:prstGeom>
        </p:spPr>
      </p:pic>
    </p:spTree>
    <p:extLst>
      <p:ext uri="{BB962C8B-B14F-4D97-AF65-F5344CB8AC3E}">
        <p14:creationId xmlns:p14="http://schemas.microsoft.com/office/powerpoint/2010/main" val="69045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pic>
        <p:nvPicPr>
          <p:cNvPr id="3" name="Imagen 2">
            <a:extLst>
              <a:ext uri="{FF2B5EF4-FFF2-40B4-BE49-F238E27FC236}">
                <a16:creationId xmlns:a16="http://schemas.microsoft.com/office/drawing/2014/main" id="{E87C5B27-3D14-5F99-4FCA-6DDDA83D8388}"/>
              </a:ext>
            </a:extLst>
          </p:cNvPr>
          <p:cNvPicPr>
            <a:picLocks noChangeAspect="1"/>
          </p:cNvPicPr>
          <p:nvPr/>
        </p:nvPicPr>
        <p:blipFill>
          <a:blip r:embed="rId2"/>
          <a:stretch>
            <a:fillRect/>
          </a:stretch>
        </p:blipFill>
        <p:spPr>
          <a:xfrm>
            <a:off x="2081046" y="2024683"/>
            <a:ext cx="7906409" cy="1837869"/>
          </a:xfrm>
          <a:prstGeom prst="rect">
            <a:avLst/>
          </a:prstGeom>
        </p:spPr>
      </p:pic>
    </p:spTree>
    <p:extLst>
      <p:ext uri="{BB962C8B-B14F-4D97-AF65-F5344CB8AC3E}">
        <p14:creationId xmlns:p14="http://schemas.microsoft.com/office/powerpoint/2010/main" val="3941601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err="1"/>
              <a:t>Recursos</a:t>
            </a:r>
            <a:r>
              <a:rPr lang="en-US" sz="2800" dirty="0"/>
              <a:t> y Commodities</a:t>
            </a:r>
          </a:p>
        </p:txBody>
      </p:sp>
      <p:pic>
        <p:nvPicPr>
          <p:cNvPr id="4" name="Imagen 3">
            <a:extLst>
              <a:ext uri="{FF2B5EF4-FFF2-40B4-BE49-F238E27FC236}">
                <a16:creationId xmlns:a16="http://schemas.microsoft.com/office/drawing/2014/main" id="{D52D3AAE-0F6F-D4F0-6ABA-BDD6F3E426DB}"/>
              </a:ext>
            </a:extLst>
          </p:cNvPr>
          <p:cNvPicPr>
            <a:picLocks noChangeAspect="1"/>
          </p:cNvPicPr>
          <p:nvPr/>
        </p:nvPicPr>
        <p:blipFill rotWithShape="1">
          <a:blip r:embed="rId2"/>
          <a:srcRect l="1667" t="9167" r="32500" b="51805"/>
          <a:stretch/>
        </p:blipFill>
        <p:spPr>
          <a:xfrm>
            <a:off x="1208929" y="1552575"/>
            <a:ext cx="9774141" cy="3476625"/>
          </a:xfrm>
          <a:prstGeom prst="rect">
            <a:avLst/>
          </a:prstGeom>
        </p:spPr>
      </p:pic>
    </p:spTree>
    <p:extLst>
      <p:ext uri="{BB962C8B-B14F-4D97-AF65-F5344CB8AC3E}">
        <p14:creationId xmlns:p14="http://schemas.microsoft.com/office/powerpoint/2010/main" val="164939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01F38C-9ED9-B53A-1039-93C524D6C9AD}"/>
              </a:ext>
            </a:extLst>
          </p:cNvPr>
          <p:cNvSpPr txBox="1"/>
          <p:nvPr/>
        </p:nvSpPr>
        <p:spPr>
          <a:xfrm>
            <a:off x="1010826" y="519108"/>
            <a:ext cx="6097314" cy="523220"/>
          </a:xfrm>
          <a:prstGeom prst="rect">
            <a:avLst/>
          </a:prstGeom>
          <a:noFill/>
        </p:spPr>
        <p:txBody>
          <a:bodyPr wrap="square">
            <a:spAutoFit/>
          </a:bodyPr>
          <a:lstStyle/>
          <a:p>
            <a:r>
              <a:rPr lang="en-US" sz="2800" dirty="0" err="1"/>
              <a:t>Recursos</a:t>
            </a:r>
            <a:r>
              <a:rPr lang="en-US" sz="2800" dirty="0"/>
              <a:t> y Commodities</a:t>
            </a:r>
          </a:p>
        </p:txBody>
      </p:sp>
      <p:pic>
        <p:nvPicPr>
          <p:cNvPr id="3" name="Imagen 2">
            <a:extLst>
              <a:ext uri="{FF2B5EF4-FFF2-40B4-BE49-F238E27FC236}">
                <a16:creationId xmlns:a16="http://schemas.microsoft.com/office/drawing/2014/main" id="{BB90F4CF-BE9F-3A46-EDE9-8171353E54DD}"/>
              </a:ext>
            </a:extLst>
          </p:cNvPr>
          <p:cNvPicPr>
            <a:picLocks noChangeAspect="1"/>
          </p:cNvPicPr>
          <p:nvPr/>
        </p:nvPicPr>
        <p:blipFill rotWithShape="1">
          <a:blip r:embed="rId2"/>
          <a:srcRect l="2750" t="43472" r="53083" b="41389"/>
          <a:stretch/>
        </p:blipFill>
        <p:spPr>
          <a:xfrm>
            <a:off x="1104899" y="1733550"/>
            <a:ext cx="9170207" cy="1885950"/>
          </a:xfrm>
          <a:prstGeom prst="rect">
            <a:avLst/>
          </a:prstGeom>
        </p:spPr>
      </p:pic>
    </p:spTree>
    <p:extLst>
      <p:ext uri="{BB962C8B-B14F-4D97-AF65-F5344CB8AC3E}">
        <p14:creationId xmlns:p14="http://schemas.microsoft.com/office/powerpoint/2010/main" val="3882868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Carpeta</a:t>
            </a:r>
            <a:r>
              <a:rPr lang="en-US" sz="2800" dirty="0"/>
              <a:t> </a:t>
            </a:r>
            <a:r>
              <a:rPr lang="en-US" sz="2800" dirty="0" err="1"/>
              <a:t>Detalles</a:t>
            </a:r>
            <a:endParaRPr lang="en-US" sz="2800" dirty="0"/>
          </a:p>
        </p:txBody>
      </p:sp>
      <p:sp>
        <p:nvSpPr>
          <p:cNvPr id="4" name="CuadroTexto 3">
            <a:extLst>
              <a:ext uri="{FF2B5EF4-FFF2-40B4-BE49-F238E27FC236}">
                <a16:creationId xmlns:a16="http://schemas.microsoft.com/office/drawing/2014/main" id="{552085B7-6A9B-BCF2-0D08-E1D03D19F91E}"/>
              </a:ext>
            </a:extLst>
          </p:cNvPr>
          <p:cNvSpPr txBox="1"/>
          <p:nvPr/>
        </p:nvSpPr>
        <p:spPr>
          <a:xfrm>
            <a:off x="1129067" y="1114998"/>
            <a:ext cx="9630898" cy="3785652"/>
          </a:xfrm>
          <a:prstGeom prst="rect">
            <a:avLst/>
          </a:prstGeom>
          <a:noFill/>
        </p:spPr>
        <p:txBody>
          <a:bodyPr wrap="square">
            <a:spAutoFit/>
          </a:bodyPr>
          <a:lstStyle/>
          <a:p>
            <a:r>
              <a:rPr lang="es-ES" sz="1600" b="0" i="0" u="none" strike="noStrike" baseline="0" dirty="0">
                <a:solidFill>
                  <a:srgbClr val="000000"/>
                </a:solidFill>
              </a:rPr>
              <a:t>Le permite ingresar la clasificación del recurso seleccionado, horas extraordinarias, y perfiles. </a:t>
            </a:r>
          </a:p>
          <a:p>
            <a:r>
              <a:rPr lang="pt-BR" sz="1600" b="0" i="0" u="none" strike="noStrike" baseline="0" dirty="0">
                <a:solidFill>
                  <a:srgbClr val="000000"/>
                </a:solidFill>
              </a:rPr>
              <a:t>♦ Labor </a:t>
            </a:r>
            <a:r>
              <a:rPr lang="pt-BR" sz="1600" b="0" i="0" u="none" strike="noStrike" baseline="0" dirty="0" err="1">
                <a:solidFill>
                  <a:srgbClr val="000000"/>
                </a:solidFill>
              </a:rPr>
              <a:t>Classification</a:t>
            </a:r>
            <a:r>
              <a:rPr lang="pt-BR" sz="1600" b="0" i="0" u="none" strike="noStrike" baseline="0" dirty="0">
                <a:solidFill>
                  <a:srgbClr val="000000"/>
                </a:solidFill>
              </a:rPr>
              <a:t>. • Determina si </a:t>
            </a:r>
            <a:r>
              <a:rPr lang="pt-BR" sz="1600" b="0" i="0" u="none" strike="noStrike" baseline="0" dirty="0" err="1">
                <a:solidFill>
                  <a:srgbClr val="000000"/>
                </a:solidFill>
              </a:rPr>
              <a:t>el</a:t>
            </a:r>
            <a:r>
              <a:rPr lang="pt-BR" sz="1600" b="0" i="0" u="none" strike="noStrike" baseline="0" dirty="0">
                <a:solidFill>
                  <a:srgbClr val="000000"/>
                </a:solidFill>
              </a:rPr>
              <a:t> recurso es laboral, no laboral o material </a:t>
            </a:r>
          </a:p>
          <a:p>
            <a:r>
              <a:rPr lang="es-ES" sz="1600" b="0" i="0" u="none" strike="noStrike" baseline="0" dirty="0">
                <a:solidFill>
                  <a:srgbClr val="000000"/>
                </a:solidFill>
              </a:rPr>
              <a:t>♦ </a:t>
            </a:r>
            <a:r>
              <a:rPr lang="es-ES" sz="1600" b="0" i="0" u="none" strike="noStrike" baseline="0" dirty="0" err="1">
                <a:solidFill>
                  <a:srgbClr val="000000"/>
                </a:solidFill>
              </a:rPr>
              <a:t>Unit</a:t>
            </a:r>
            <a:r>
              <a:rPr lang="es-ES" sz="1600" b="0" i="0" u="none" strike="noStrike" baseline="0" dirty="0">
                <a:solidFill>
                  <a:srgbClr val="000000"/>
                </a:solidFill>
              </a:rPr>
              <a:t> </a:t>
            </a:r>
            <a:r>
              <a:rPr lang="es-ES" sz="1600" b="0" i="0" u="none" strike="noStrike" baseline="0" dirty="0" err="1">
                <a:solidFill>
                  <a:srgbClr val="000000"/>
                </a:solidFill>
              </a:rPr>
              <a:t>of</a:t>
            </a:r>
            <a:r>
              <a:rPr lang="es-ES" sz="1600" b="0" i="0" u="none" strike="noStrike" baseline="0" dirty="0">
                <a:solidFill>
                  <a:srgbClr val="000000"/>
                </a:solidFill>
              </a:rPr>
              <a:t> </a:t>
            </a:r>
            <a:r>
              <a:rPr lang="es-ES" sz="1600" b="0" i="0" u="none" strike="noStrike" baseline="0" dirty="0" err="1">
                <a:solidFill>
                  <a:srgbClr val="000000"/>
                </a:solidFill>
              </a:rPr>
              <a:t>Measure</a:t>
            </a:r>
            <a:r>
              <a:rPr lang="es-ES" sz="1600" b="0" i="0" u="none" strike="noStrike" baseline="0" dirty="0">
                <a:solidFill>
                  <a:srgbClr val="000000"/>
                </a:solidFill>
              </a:rPr>
              <a:t> • Especifica qué unidad de medida posee el recurso material </a:t>
            </a:r>
          </a:p>
          <a:p>
            <a:r>
              <a:rPr lang="es-ES" sz="1600" b="0" i="0" u="none" strike="noStrike" baseline="0" dirty="0">
                <a:solidFill>
                  <a:srgbClr val="000000"/>
                </a:solidFill>
              </a:rPr>
              <a:t>♦ </a:t>
            </a:r>
            <a:r>
              <a:rPr lang="es-ES" sz="1600" b="0" i="0" u="none" strike="noStrike" baseline="0" dirty="0" err="1">
                <a:solidFill>
                  <a:srgbClr val="000000"/>
                </a:solidFill>
              </a:rPr>
              <a:t>Overtime</a:t>
            </a:r>
            <a:r>
              <a:rPr lang="es-ES" sz="1600" b="0" i="0" u="none" strike="noStrike" baseline="0" dirty="0">
                <a:solidFill>
                  <a:srgbClr val="000000"/>
                </a:solidFill>
              </a:rPr>
              <a:t>. (Sobretiempo) • Indica si el recurso seleccionado puede registrar horas extraordinarias. </a:t>
            </a:r>
          </a:p>
          <a:p>
            <a:r>
              <a:rPr lang="es-ES" sz="1600" b="0" i="0" u="none" strike="noStrike" baseline="0" dirty="0">
                <a:solidFill>
                  <a:srgbClr val="000000"/>
                </a:solidFill>
              </a:rPr>
              <a:t>• Ingrese el número por el cual el precio estándar del recurso debería ser multiplicado, para determinar el precio de las horas extraordinarias del recurso. </a:t>
            </a:r>
          </a:p>
          <a:p>
            <a:r>
              <a:rPr lang="es-ES" sz="1600" b="0" i="0" u="none" strike="noStrike" baseline="0" dirty="0">
                <a:solidFill>
                  <a:srgbClr val="000000"/>
                </a:solidFill>
              </a:rPr>
              <a:t>♦ Calendar. • Asigna el calendario a usar para la programación de una actividad, control y nivelación de recurso. </a:t>
            </a:r>
          </a:p>
          <a:p>
            <a:r>
              <a:rPr lang="es-ES" sz="1600" b="0" i="0" u="none" strike="noStrike" baseline="0" dirty="0">
                <a:solidFill>
                  <a:srgbClr val="000000"/>
                </a:solidFill>
              </a:rPr>
              <a:t>♦ Default </a:t>
            </a:r>
            <a:r>
              <a:rPr lang="es-ES" sz="1600" b="0" i="0" u="none" strike="noStrike" baseline="0" dirty="0" err="1">
                <a:solidFill>
                  <a:srgbClr val="000000"/>
                </a:solidFill>
              </a:rPr>
              <a:t>Units</a:t>
            </a:r>
            <a:r>
              <a:rPr lang="es-ES" sz="1600" b="0" i="0" u="none" strike="noStrike" baseline="0" dirty="0">
                <a:solidFill>
                  <a:srgbClr val="000000"/>
                </a:solidFill>
              </a:rPr>
              <a:t>/Time • Especifica la tasa de trabajo por defecto que tendrá un recurso al asignarlo a la actividad. </a:t>
            </a:r>
          </a:p>
          <a:p>
            <a:r>
              <a:rPr lang="es-ES" sz="1600" b="0" i="0" u="none" strike="noStrike" baseline="0" dirty="0">
                <a:solidFill>
                  <a:srgbClr val="000000"/>
                </a:solidFill>
              </a:rPr>
              <a:t>♦ Auto Compute </a:t>
            </a:r>
            <a:r>
              <a:rPr lang="es-ES" sz="1600" b="0" i="0" u="none" strike="noStrike" baseline="0" dirty="0" err="1">
                <a:solidFill>
                  <a:srgbClr val="000000"/>
                </a:solidFill>
              </a:rPr>
              <a:t>Actuals</a:t>
            </a:r>
            <a:r>
              <a:rPr lang="es-ES" sz="1600" b="0" i="0" u="none" strike="noStrike" baseline="0" dirty="0">
                <a:solidFill>
                  <a:srgbClr val="000000"/>
                </a:solidFill>
              </a:rPr>
              <a:t>. • Automáticamente calcula la cantidad de trabajo realizada según el avance del proyecto. </a:t>
            </a:r>
          </a:p>
          <a:p>
            <a:r>
              <a:rPr lang="es-ES" sz="1600" b="0" i="0" u="none" strike="noStrike" baseline="0" dirty="0">
                <a:solidFill>
                  <a:srgbClr val="000000"/>
                </a:solidFill>
              </a:rPr>
              <a:t>♦ </a:t>
            </a:r>
            <a:r>
              <a:rPr lang="es-ES" sz="1600" b="0" i="0" u="none" strike="noStrike" baseline="0" dirty="0" err="1">
                <a:solidFill>
                  <a:srgbClr val="000000"/>
                </a:solidFill>
              </a:rPr>
              <a:t>Calculate</a:t>
            </a:r>
            <a:r>
              <a:rPr lang="es-ES" sz="1600" b="0" i="0" u="none" strike="noStrike" baseline="0" dirty="0">
                <a:solidFill>
                  <a:srgbClr val="000000"/>
                </a:solidFill>
              </a:rPr>
              <a:t> </a:t>
            </a:r>
            <a:r>
              <a:rPr lang="es-ES" sz="1600" b="0" i="0" u="none" strike="noStrike" baseline="0" dirty="0" err="1">
                <a:solidFill>
                  <a:srgbClr val="000000"/>
                </a:solidFill>
              </a:rPr>
              <a:t>costs</a:t>
            </a:r>
            <a:r>
              <a:rPr lang="es-ES" sz="1600" b="0" i="0" u="none" strike="noStrike" baseline="0" dirty="0">
                <a:solidFill>
                  <a:srgbClr val="000000"/>
                </a:solidFill>
              </a:rPr>
              <a:t> </a:t>
            </a:r>
            <a:r>
              <a:rPr lang="es-ES" sz="1600" b="0" i="0" u="none" strike="noStrike" baseline="0" dirty="0" err="1">
                <a:solidFill>
                  <a:srgbClr val="000000"/>
                </a:solidFill>
              </a:rPr>
              <a:t>from</a:t>
            </a:r>
            <a:r>
              <a:rPr lang="es-ES" sz="1600" b="0" i="0" u="none" strike="noStrike" baseline="0" dirty="0">
                <a:solidFill>
                  <a:srgbClr val="000000"/>
                </a:solidFill>
              </a:rPr>
              <a:t> </a:t>
            </a:r>
            <a:r>
              <a:rPr lang="es-ES" sz="1600" b="0" i="0" u="none" strike="noStrike" baseline="0" dirty="0" err="1">
                <a:solidFill>
                  <a:srgbClr val="000000"/>
                </a:solidFill>
              </a:rPr>
              <a:t>units</a:t>
            </a:r>
            <a:r>
              <a:rPr lang="es-ES" sz="1600" b="0" i="0" u="none" strike="noStrike" baseline="0" dirty="0">
                <a:solidFill>
                  <a:srgbClr val="000000"/>
                </a:solidFill>
              </a:rPr>
              <a:t>. • Indica que cualquier asignación de este recurso, verá sus costos recalculados cada vez que ocurran cambios en las cantidades (presupuestadas, gastadas, remanentes o proyectadas). </a:t>
            </a:r>
          </a:p>
          <a:p>
            <a:endParaRPr lang="pt-BR" sz="1600" b="0" i="0" u="none" strike="noStrike" baseline="0" dirty="0">
              <a:solidFill>
                <a:srgbClr val="000000"/>
              </a:solidFill>
            </a:endParaRPr>
          </a:p>
          <a:p>
            <a:pPr algn="just"/>
            <a:endParaRPr lang="es-ES" sz="1600" dirty="0"/>
          </a:p>
          <a:p>
            <a:pPr algn="just"/>
            <a:endParaRPr lang="es-ES" sz="1600" dirty="0"/>
          </a:p>
        </p:txBody>
      </p:sp>
      <p:pic>
        <p:nvPicPr>
          <p:cNvPr id="6" name="Imagen 5">
            <a:extLst>
              <a:ext uri="{FF2B5EF4-FFF2-40B4-BE49-F238E27FC236}">
                <a16:creationId xmlns:a16="http://schemas.microsoft.com/office/drawing/2014/main" id="{979E055C-E776-EFD9-EB2D-A18F8769EA54}"/>
              </a:ext>
            </a:extLst>
          </p:cNvPr>
          <p:cNvPicPr>
            <a:picLocks noChangeAspect="1"/>
          </p:cNvPicPr>
          <p:nvPr/>
        </p:nvPicPr>
        <p:blipFill rotWithShape="1">
          <a:blip r:embed="rId2"/>
          <a:srcRect l="1356" t="59540" r="1196"/>
          <a:stretch/>
        </p:blipFill>
        <p:spPr>
          <a:xfrm>
            <a:off x="1353466" y="4176460"/>
            <a:ext cx="9182100" cy="2287402"/>
          </a:xfrm>
          <a:prstGeom prst="rect">
            <a:avLst/>
          </a:prstGeom>
        </p:spPr>
      </p:pic>
    </p:spTree>
    <p:extLst>
      <p:ext uri="{BB962C8B-B14F-4D97-AF65-F5344CB8AC3E}">
        <p14:creationId xmlns:p14="http://schemas.microsoft.com/office/powerpoint/2010/main" val="3202277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03342"/>
            <a:ext cx="6097314" cy="523220"/>
          </a:xfrm>
          <a:prstGeom prst="rect">
            <a:avLst/>
          </a:prstGeom>
          <a:noFill/>
        </p:spPr>
        <p:txBody>
          <a:bodyPr wrap="square">
            <a:spAutoFit/>
          </a:bodyPr>
          <a:lstStyle/>
          <a:p>
            <a:r>
              <a:rPr lang="en-US" sz="2800" dirty="0" err="1"/>
              <a:t>Calendarios</a:t>
            </a:r>
            <a:endParaRPr lang="en-US" sz="2800" dirty="0"/>
          </a:p>
        </p:txBody>
      </p:sp>
      <p:sp>
        <p:nvSpPr>
          <p:cNvPr id="4" name="CuadroTexto 3">
            <a:extLst>
              <a:ext uri="{FF2B5EF4-FFF2-40B4-BE49-F238E27FC236}">
                <a16:creationId xmlns:a16="http://schemas.microsoft.com/office/drawing/2014/main" id="{1BDE82BA-60E5-5235-26C5-8F42A42835CD}"/>
              </a:ext>
            </a:extLst>
          </p:cNvPr>
          <p:cNvSpPr txBox="1"/>
          <p:nvPr/>
        </p:nvSpPr>
        <p:spPr>
          <a:xfrm>
            <a:off x="1010826" y="1844677"/>
            <a:ext cx="9772787" cy="1477328"/>
          </a:xfrm>
          <a:prstGeom prst="rect">
            <a:avLst/>
          </a:prstGeom>
          <a:noFill/>
        </p:spPr>
        <p:txBody>
          <a:bodyPr wrap="square">
            <a:spAutoFit/>
          </a:bodyPr>
          <a:lstStyle/>
          <a:p>
            <a:r>
              <a:rPr lang="es-ES" sz="1800" b="0" i="0" u="none" strike="noStrike" baseline="0" dirty="0">
                <a:solidFill>
                  <a:srgbClr val="000000"/>
                </a:solidFill>
                <a:latin typeface="Times New Roman" panose="02020603050405020304" pitchFamily="18" charset="0"/>
              </a:rPr>
              <a:t>En Primavera, los calendarios pueden ser creados y asignados a cada actividad y a cada recurso. Primavera usa asignaciones de calendario para programar actividades y nivelar recursos. </a:t>
            </a:r>
          </a:p>
          <a:p>
            <a:r>
              <a:rPr lang="es-ES" sz="1800" b="0" i="0" u="none" strike="noStrike" baseline="0" dirty="0">
                <a:solidFill>
                  <a:srgbClr val="000000"/>
                </a:solidFill>
                <a:latin typeface="Times New Roman" panose="02020603050405020304" pitchFamily="18" charset="0"/>
              </a:rPr>
              <a:t>♦ Se puede crear un número ilimitado de calendarios. </a:t>
            </a:r>
          </a:p>
          <a:p>
            <a:r>
              <a:rPr lang="es-ES" sz="1800" b="0" i="0" u="none" strike="noStrike" baseline="0" dirty="0">
                <a:solidFill>
                  <a:srgbClr val="000000"/>
                </a:solidFill>
                <a:latin typeface="Times New Roman" panose="02020603050405020304" pitchFamily="18" charset="0"/>
              </a:rPr>
              <a:t>♦ El tipo de actividad determina que calendario usar durante la programación, actividad o recurso. </a:t>
            </a:r>
          </a:p>
          <a:p>
            <a:r>
              <a:rPr lang="es-ES" sz="1800" b="0" i="0" u="none" strike="noStrike" baseline="0" dirty="0">
                <a:solidFill>
                  <a:srgbClr val="000000"/>
                </a:solidFill>
                <a:latin typeface="Times New Roman" panose="02020603050405020304" pitchFamily="18" charset="0"/>
              </a:rPr>
              <a:t>♦ El calendario marcado por defecto es el que se usa para la consolidación de duraciones. </a:t>
            </a:r>
          </a:p>
        </p:txBody>
      </p:sp>
      <p:pic>
        <p:nvPicPr>
          <p:cNvPr id="3" name="Imagen 2">
            <a:extLst>
              <a:ext uri="{FF2B5EF4-FFF2-40B4-BE49-F238E27FC236}">
                <a16:creationId xmlns:a16="http://schemas.microsoft.com/office/drawing/2014/main" id="{6A7926F2-035A-A289-2E7C-88AF7402345F}"/>
              </a:ext>
            </a:extLst>
          </p:cNvPr>
          <p:cNvPicPr>
            <a:picLocks noChangeAspect="1"/>
          </p:cNvPicPr>
          <p:nvPr/>
        </p:nvPicPr>
        <p:blipFill>
          <a:blip r:embed="rId2"/>
          <a:stretch>
            <a:fillRect/>
          </a:stretch>
        </p:blipFill>
        <p:spPr>
          <a:xfrm>
            <a:off x="4580375" y="3425698"/>
            <a:ext cx="3031249" cy="2903263"/>
          </a:xfrm>
          <a:prstGeom prst="rect">
            <a:avLst/>
          </a:prstGeom>
        </p:spPr>
      </p:pic>
    </p:spTree>
    <p:extLst>
      <p:ext uri="{BB962C8B-B14F-4D97-AF65-F5344CB8AC3E}">
        <p14:creationId xmlns:p14="http://schemas.microsoft.com/office/powerpoint/2010/main" val="3427250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9DA115A-4AF8-A05E-3F55-E9EAD13D2F40}"/>
              </a:ext>
            </a:extLst>
          </p:cNvPr>
          <p:cNvSpPr txBox="1"/>
          <p:nvPr/>
        </p:nvSpPr>
        <p:spPr>
          <a:xfrm>
            <a:off x="1010826" y="1201681"/>
            <a:ext cx="9638781" cy="4247317"/>
          </a:xfrm>
          <a:prstGeom prst="rect">
            <a:avLst/>
          </a:prstGeom>
          <a:noFill/>
        </p:spPr>
        <p:txBody>
          <a:bodyPr wrap="square">
            <a:spAutoFit/>
          </a:bodyPr>
          <a:lstStyle/>
          <a:p>
            <a:r>
              <a:rPr lang="pt-BR" sz="1800" b="1" i="0" u="none" strike="noStrike" baseline="0" dirty="0">
                <a:solidFill>
                  <a:srgbClr val="000000"/>
                </a:solidFill>
                <a:latin typeface="Times New Roman" panose="02020603050405020304" pitchFamily="18" charset="0"/>
              </a:rPr>
              <a:t>Tipos de </a:t>
            </a:r>
            <a:r>
              <a:rPr lang="pt-BR" sz="1800" b="1" i="0" u="none" strike="noStrike" baseline="0" dirty="0" err="1">
                <a:solidFill>
                  <a:srgbClr val="000000"/>
                </a:solidFill>
                <a:latin typeface="Times New Roman" panose="02020603050405020304" pitchFamily="18" charset="0"/>
              </a:rPr>
              <a:t>Calendarios</a:t>
            </a:r>
            <a:r>
              <a:rPr lang="pt-BR" sz="1800" b="1" i="0" u="none" strike="noStrike" baseline="0" dirty="0">
                <a:solidFill>
                  <a:srgbClr val="000000"/>
                </a:solidFill>
                <a:latin typeface="Times New Roman" panose="02020603050405020304" pitchFamily="18" charset="0"/>
              </a:rPr>
              <a:t>: </a:t>
            </a:r>
            <a:endParaRPr lang="pt-BR"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Times New Roman" panose="02020603050405020304" pitchFamily="18" charset="0"/>
              </a:rPr>
              <a:t>Primavera contiene tres opciones de calendario. </a:t>
            </a:r>
          </a:p>
          <a:p>
            <a:r>
              <a:rPr lang="es-ES" sz="1800" b="0" i="0" u="none" strike="noStrike" baseline="0" dirty="0">
                <a:solidFill>
                  <a:srgbClr val="000000"/>
                </a:solidFill>
                <a:latin typeface="Times New Roman" panose="02020603050405020304" pitchFamily="18" charset="0"/>
              </a:rPr>
              <a:t>♦ Opción de calendario global: </a:t>
            </a:r>
          </a:p>
          <a:p>
            <a:r>
              <a:rPr lang="es-ES" sz="1800" b="0" i="0" u="none" strike="noStrike" baseline="0" dirty="0">
                <a:solidFill>
                  <a:srgbClr val="000000"/>
                </a:solidFill>
                <a:latin typeface="Times New Roman" panose="02020603050405020304" pitchFamily="18" charset="0"/>
              </a:rPr>
              <a:t>• Contiene calendarios que se aplican a todos los proyectos en la base de datos. </a:t>
            </a:r>
          </a:p>
          <a:p>
            <a:r>
              <a:rPr lang="es-ES" sz="1800" b="0" i="0" u="none" strike="noStrike" baseline="0" dirty="0">
                <a:solidFill>
                  <a:srgbClr val="000000"/>
                </a:solidFill>
                <a:latin typeface="Times New Roman" panose="02020603050405020304" pitchFamily="18" charset="0"/>
              </a:rPr>
              <a:t>• Disponible para todos los recursos y actividades en la base de datos. </a:t>
            </a:r>
          </a:p>
          <a:p>
            <a:r>
              <a:rPr lang="es-ES" sz="1800" b="0" i="0" u="none" strike="noStrike" baseline="0" dirty="0">
                <a:solidFill>
                  <a:srgbClr val="000000"/>
                </a:solidFill>
                <a:latin typeface="Times New Roman" panose="02020603050405020304" pitchFamily="18" charset="0"/>
              </a:rPr>
              <a:t>• Se puede usar como plantilla para crear el resto de los calendarios </a:t>
            </a:r>
          </a:p>
          <a:p>
            <a:endParaRPr lang="pt-BR"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Times New Roman" panose="02020603050405020304" pitchFamily="18" charset="0"/>
              </a:rPr>
              <a:t>♦ Opción de calendario de proyecto: </a:t>
            </a:r>
          </a:p>
          <a:p>
            <a:r>
              <a:rPr lang="es-ES" sz="1800" b="0" i="0" u="none" strike="noStrike" baseline="0" dirty="0">
                <a:solidFill>
                  <a:srgbClr val="000000"/>
                </a:solidFill>
                <a:latin typeface="Times New Roman" panose="02020603050405020304" pitchFamily="18" charset="0"/>
              </a:rPr>
              <a:t>• Contiene un grupo separado de calendarios para cada proyecto en la empresa. </a:t>
            </a:r>
          </a:p>
          <a:p>
            <a:r>
              <a:rPr lang="es-ES" sz="1800" b="0" i="0" u="none" strike="noStrike" baseline="0" dirty="0">
                <a:solidFill>
                  <a:srgbClr val="000000"/>
                </a:solidFill>
                <a:latin typeface="Times New Roman" panose="02020603050405020304" pitchFamily="18" charset="0"/>
              </a:rPr>
              <a:t>• Disponible solo para el proyecto en el que se está trabajando. </a:t>
            </a:r>
          </a:p>
          <a:p>
            <a:endParaRPr lang="pt-BR"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Times New Roman" panose="02020603050405020304" pitchFamily="18" charset="0"/>
              </a:rPr>
              <a:t>♦ Opción de calendario de recursos: </a:t>
            </a:r>
          </a:p>
          <a:p>
            <a:r>
              <a:rPr lang="es-ES" sz="1800" b="0" i="0" u="none" strike="noStrike" baseline="0" dirty="0">
                <a:solidFill>
                  <a:srgbClr val="000000"/>
                </a:solidFill>
                <a:latin typeface="Times New Roman" panose="02020603050405020304" pitchFamily="18" charset="0"/>
              </a:rPr>
              <a:t>• Contiene calendarios separados para cada recurso. </a:t>
            </a:r>
          </a:p>
          <a:p>
            <a:r>
              <a:rPr lang="pt-BR" sz="1800" b="0" i="0" u="none" strike="noStrike" baseline="0" dirty="0">
                <a:solidFill>
                  <a:srgbClr val="000000"/>
                </a:solidFill>
                <a:latin typeface="Times New Roman" panose="02020603050405020304" pitchFamily="18" charset="0"/>
              </a:rPr>
              <a:t>• </a:t>
            </a:r>
            <a:r>
              <a:rPr lang="pt-BR" sz="1800" b="0" i="0" u="none" strike="noStrike" baseline="0" dirty="0" err="1">
                <a:solidFill>
                  <a:srgbClr val="000000"/>
                </a:solidFill>
                <a:latin typeface="Times New Roman" panose="02020603050405020304" pitchFamily="18" charset="0"/>
              </a:rPr>
              <a:t>Disponible</a:t>
            </a:r>
            <a:r>
              <a:rPr lang="pt-BR" sz="1800" b="0" i="0" u="none" strike="noStrike" baseline="0" dirty="0">
                <a:solidFill>
                  <a:srgbClr val="000000"/>
                </a:solidFill>
                <a:latin typeface="Times New Roman" panose="02020603050405020304" pitchFamily="18" charset="0"/>
              </a:rPr>
              <a:t> para recursos.</a:t>
            </a:r>
          </a:p>
          <a:p>
            <a:endParaRPr lang="pt-BR" sz="1800" b="0" i="0" u="none" strike="noStrike" baseline="0" dirty="0">
              <a:solidFill>
                <a:srgbClr val="000000"/>
              </a:solidFill>
              <a:latin typeface="Times New Roman" panose="02020603050405020304" pitchFamily="18" charset="0"/>
            </a:endParaRPr>
          </a:p>
        </p:txBody>
      </p:sp>
      <p:sp>
        <p:nvSpPr>
          <p:cNvPr id="9" name="CuadroTexto 8">
            <a:extLst>
              <a:ext uri="{FF2B5EF4-FFF2-40B4-BE49-F238E27FC236}">
                <a16:creationId xmlns:a16="http://schemas.microsoft.com/office/drawing/2014/main" id="{CE773880-CDC3-9645-B6EF-C44D31062C27}"/>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Calendario</a:t>
            </a:r>
            <a:endParaRPr lang="en-US" sz="2800" dirty="0"/>
          </a:p>
        </p:txBody>
      </p:sp>
    </p:spTree>
    <p:extLst>
      <p:ext uri="{BB962C8B-B14F-4D97-AF65-F5344CB8AC3E}">
        <p14:creationId xmlns:p14="http://schemas.microsoft.com/office/powerpoint/2010/main" val="1382497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5B897D0-543F-3E51-0FEC-4EDB5F4BFFC1}"/>
              </a:ext>
            </a:extLst>
          </p:cNvPr>
          <p:cNvSpPr txBox="1"/>
          <p:nvPr/>
        </p:nvSpPr>
        <p:spPr>
          <a:xfrm>
            <a:off x="1010826" y="519108"/>
            <a:ext cx="6097314" cy="523220"/>
          </a:xfrm>
          <a:prstGeom prst="rect">
            <a:avLst/>
          </a:prstGeom>
          <a:noFill/>
        </p:spPr>
        <p:txBody>
          <a:bodyPr wrap="square">
            <a:spAutoFit/>
          </a:bodyPr>
          <a:lstStyle/>
          <a:p>
            <a:r>
              <a:rPr lang="en-US" sz="2800" dirty="0" err="1"/>
              <a:t>Creación</a:t>
            </a:r>
            <a:r>
              <a:rPr lang="en-US" sz="2800" dirty="0"/>
              <a:t> de un </a:t>
            </a:r>
            <a:r>
              <a:rPr lang="en-US" sz="2800" dirty="0" err="1"/>
              <a:t>Calendario</a:t>
            </a:r>
            <a:endParaRPr lang="en-US" sz="2800" dirty="0"/>
          </a:p>
        </p:txBody>
      </p:sp>
      <p:sp>
        <p:nvSpPr>
          <p:cNvPr id="4" name="CuadroTexto 3">
            <a:extLst>
              <a:ext uri="{FF2B5EF4-FFF2-40B4-BE49-F238E27FC236}">
                <a16:creationId xmlns:a16="http://schemas.microsoft.com/office/drawing/2014/main" id="{3C03E88D-A28A-D13F-9A77-6C9DEE045A2C}"/>
              </a:ext>
            </a:extLst>
          </p:cNvPr>
          <p:cNvSpPr txBox="1"/>
          <p:nvPr/>
        </p:nvSpPr>
        <p:spPr>
          <a:xfrm>
            <a:off x="1010826" y="1361541"/>
            <a:ext cx="9812202" cy="2031325"/>
          </a:xfrm>
          <a:prstGeom prst="rect">
            <a:avLst/>
          </a:prstGeom>
          <a:noFill/>
        </p:spPr>
        <p:txBody>
          <a:bodyPr wrap="square">
            <a:spAutoFit/>
          </a:bodyPr>
          <a:lstStyle/>
          <a:p>
            <a:r>
              <a:rPr lang="es-ES" sz="1800" b="0" i="0" u="none" strike="noStrike" baseline="0" dirty="0">
                <a:solidFill>
                  <a:srgbClr val="000000"/>
                </a:solidFill>
                <a:latin typeface="Times New Roman" panose="02020603050405020304" pitchFamily="18" charset="0"/>
              </a:rPr>
              <a:t>Un calendario puede ser creado para reflejar los períodos laborales para un proyecto específico. El calendario que se cree, se basará en la plantillas de los calendarios globales, y estará ligado con los feriados que están contenidos en calendario de base </a:t>
            </a:r>
          </a:p>
          <a:p>
            <a:endParaRPr lang="es-ES" sz="1800" b="0" i="0" u="none" strike="noStrike" baseline="0" dirty="0">
              <a:solidFill>
                <a:srgbClr val="000000"/>
              </a:solidFill>
              <a:latin typeface="Times New Roman" panose="02020603050405020304" pitchFamily="18" charset="0"/>
            </a:endParaRPr>
          </a:p>
          <a:p>
            <a:r>
              <a:rPr lang="pt-BR" sz="1800" b="0" i="0" u="none" strike="noStrike" baseline="0" dirty="0">
                <a:solidFill>
                  <a:srgbClr val="000000"/>
                </a:solidFill>
                <a:latin typeface="Times New Roman" panose="02020603050405020304" pitchFamily="18" charset="0"/>
              </a:rPr>
              <a:t>♦ Configure </a:t>
            </a:r>
            <a:r>
              <a:rPr lang="pt-BR" sz="1800" b="0" i="0" u="none" strike="noStrike" baseline="0" dirty="0" err="1">
                <a:solidFill>
                  <a:srgbClr val="000000"/>
                </a:solidFill>
                <a:latin typeface="Times New Roman" panose="02020603050405020304" pitchFamily="18" charset="0"/>
              </a:rPr>
              <a:t>la</a:t>
            </a:r>
            <a:r>
              <a:rPr lang="pt-BR" sz="1800" b="0" i="0" u="none" strike="noStrike" baseline="0" dirty="0">
                <a:solidFill>
                  <a:srgbClr val="000000"/>
                </a:solidFill>
                <a:latin typeface="Times New Roman" panose="02020603050405020304" pitchFamily="18" charset="0"/>
              </a:rPr>
              <a:t> semana laboral del </a:t>
            </a:r>
            <a:r>
              <a:rPr lang="pt-BR" sz="1800" b="0" i="0" u="none" strike="noStrike" baseline="0" dirty="0" err="1">
                <a:solidFill>
                  <a:srgbClr val="000000"/>
                </a:solidFill>
                <a:latin typeface="Times New Roman" panose="02020603050405020304" pitchFamily="18" charset="0"/>
              </a:rPr>
              <a:t>calendario</a:t>
            </a:r>
            <a:r>
              <a:rPr lang="pt-BR" sz="1800" b="0" i="0" u="none" strike="noStrike" baseline="0" dirty="0">
                <a:solidFill>
                  <a:srgbClr val="000000"/>
                </a:solidFill>
                <a:latin typeface="Times New Roman" panose="02020603050405020304" pitchFamily="18" charset="0"/>
              </a:rPr>
              <a:t> desde </a:t>
            </a:r>
            <a:r>
              <a:rPr lang="pt-BR" sz="1800" b="0" i="0" u="none" strike="noStrike" baseline="0" dirty="0" err="1">
                <a:solidFill>
                  <a:srgbClr val="000000"/>
                </a:solidFill>
                <a:latin typeface="Times New Roman" panose="02020603050405020304" pitchFamily="18" charset="0"/>
              </a:rPr>
              <a:t>Workweek</a:t>
            </a:r>
            <a:r>
              <a:rPr lang="pt-BR" sz="1800" b="0" i="0" u="none" strike="noStrike" baseline="0" dirty="0">
                <a:solidFill>
                  <a:srgbClr val="000000"/>
                </a:solidFill>
                <a:latin typeface="Times New Roman" panose="02020603050405020304" pitchFamily="18" charset="0"/>
              </a:rPr>
              <a:t>. </a:t>
            </a:r>
          </a:p>
          <a:p>
            <a:r>
              <a:rPr lang="es-ES" sz="1800" b="0" i="0" u="none" strike="noStrike" baseline="0" dirty="0">
                <a:solidFill>
                  <a:srgbClr val="000000"/>
                </a:solidFill>
                <a:latin typeface="Times New Roman" panose="02020603050405020304" pitchFamily="18" charset="0"/>
              </a:rPr>
              <a:t>♦ Marque los feriados haciendo doble </a:t>
            </a:r>
            <a:r>
              <a:rPr lang="es-ES" sz="1800" b="0" i="0" u="none" strike="noStrike" baseline="0" dirty="0" err="1">
                <a:solidFill>
                  <a:srgbClr val="000000"/>
                </a:solidFill>
                <a:latin typeface="Times New Roman" panose="02020603050405020304" pitchFamily="18" charset="0"/>
              </a:rPr>
              <a:t>click</a:t>
            </a:r>
            <a:r>
              <a:rPr lang="es-ES" sz="1800" b="0" i="0" u="none" strike="noStrike" baseline="0" dirty="0">
                <a:solidFill>
                  <a:srgbClr val="000000"/>
                </a:solidFill>
                <a:latin typeface="Times New Roman" panose="02020603050405020304" pitchFamily="18" charset="0"/>
              </a:rPr>
              <a:t> sobre el día deseado. </a:t>
            </a:r>
          </a:p>
          <a:p>
            <a:r>
              <a:rPr lang="pt-BR" sz="1800" b="0" i="0" u="none" strike="noStrike" baseline="0" dirty="0">
                <a:solidFill>
                  <a:srgbClr val="000000"/>
                </a:solidFill>
                <a:latin typeface="Times New Roman" panose="02020603050405020304" pitchFamily="18" charset="0"/>
              </a:rPr>
              <a:t>♦ Marque excepciones a feriados del </a:t>
            </a:r>
            <a:r>
              <a:rPr lang="pt-BR" sz="1800" b="0" i="0" u="none" strike="noStrike" baseline="0" dirty="0" err="1">
                <a:solidFill>
                  <a:srgbClr val="000000"/>
                </a:solidFill>
                <a:latin typeface="Times New Roman" panose="02020603050405020304" pitchFamily="18" charset="0"/>
              </a:rPr>
              <a:t>calendario</a:t>
            </a:r>
            <a:r>
              <a:rPr lang="pt-BR" sz="1800" b="0" i="0" u="none" strike="noStrike" baseline="0" dirty="0">
                <a:solidFill>
                  <a:srgbClr val="000000"/>
                </a:solidFill>
                <a:latin typeface="Times New Roman" panose="02020603050405020304" pitchFamily="18" charset="0"/>
              </a:rPr>
              <a:t> base. </a:t>
            </a:r>
          </a:p>
        </p:txBody>
      </p:sp>
      <p:pic>
        <p:nvPicPr>
          <p:cNvPr id="3" name="Imagen 2">
            <a:extLst>
              <a:ext uri="{FF2B5EF4-FFF2-40B4-BE49-F238E27FC236}">
                <a16:creationId xmlns:a16="http://schemas.microsoft.com/office/drawing/2014/main" id="{D0BF5B1F-8570-AE71-CE0F-CD490C44138A}"/>
              </a:ext>
            </a:extLst>
          </p:cNvPr>
          <p:cNvPicPr>
            <a:picLocks noChangeAspect="1"/>
          </p:cNvPicPr>
          <p:nvPr/>
        </p:nvPicPr>
        <p:blipFill>
          <a:blip r:embed="rId2"/>
          <a:stretch>
            <a:fillRect/>
          </a:stretch>
        </p:blipFill>
        <p:spPr>
          <a:xfrm>
            <a:off x="4148972" y="3429000"/>
            <a:ext cx="3535909" cy="2959732"/>
          </a:xfrm>
          <a:prstGeom prst="rect">
            <a:avLst/>
          </a:prstGeom>
        </p:spPr>
      </p:pic>
    </p:spTree>
    <p:extLst>
      <p:ext uri="{BB962C8B-B14F-4D97-AF65-F5344CB8AC3E}">
        <p14:creationId xmlns:p14="http://schemas.microsoft.com/office/powerpoint/2010/main" val="81544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vert="horz" lIns="91440" tIns="45720" rIns="91440" bIns="45720" rtlCol="0">
            <a:normAutofit/>
          </a:bodyPr>
          <a:lstStyle/>
          <a:p>
            <a:r>
              <a:rPr lang="es-ES" sz="2800" b="1" dirty="0">
                <a:solidFill>
                  <a:srgbClr val="252626"/>
                </a:solidFill>
              </a:rPr>
              <a:t>PMO</a:t>
            </a:r>
          </a:p>
          <a:p>
            <a:pPr algn="just"/>
            <a:endParaRPr lang="es-ES" sz="2800" dirty="0">
              <a:solidFill>
                <a:srgbClr val="252626"/>
              </a:solidFill>
            </a:endParaRPr>
          </a:p>
          <a:p>
            <a:pPr algn="just"/>
            <a:r>
              <a:rPr lang="es-ES" sz="2800" dirty="0">
                <a:solidFill>
                  <a:srgbClr val="252626"/>
                </a:solidFill>
              </a:rPr>
              <a:t>Una PMO en una empresa es un grupo de trabajo o departamento cuya responsabilidad es gestionar y supervisar los proyectos que la organización lleva a cabo. Esta gestión puede ser directa y efectiva sobre el proyecto (en cuyo caso se denomina PMO directiva) o involucrar al personal de Alta Dirección o a mandos intermedios (mediante la definición de KPI, indicadores clave del rendimiento, y de métodos estandarizados para toda la organización).</a:t>
            </a:r>
          </a:p>
        </p:txBody>
      </p:sp>
    </p:spTree>
    <p:extLst>
      <p:ext uri="{BB962C8B-B14F-4D97-AF65-F5344CB8AC3E}">
        <p14:creationId xmlns:p14="http://schemas.microsoft.com/office/powerpoint/2010/main" val="4008659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endParaRPr lang="es-ES" sz="2800" b="0" i="0" dirty="0">
              <a:solidFill>
                <a:srgbClr val="59595B"/>
              </a:solidFill>
              <a:effectLst/>
            </a:endParaRPr>
          </a:p>
          <a:p>
            <a:pPr algn="just"/>
            <a:r>
              <a:rPr lang="es-ES" sz="2800" b="0" i="0" dirty="0">
                <a:solidFill>
                  <a:srgbClr val="59595B"/>
                </a:solidFill>
                <a:effectLst/>
              </a:rPr>
              <a:t>La PMO analiza la vinculación de los proyectos con los objetivos del negocio: por consiguiente, dispone de recursos, herramientas y permisos para implicarse directamente en la toma de decisiones, reportando a la Dirección de la empresa y actuando en un ámbito de plena cooperación con ella.</a:t>
            </a:r>
            <a:endParaRPr lang="es-ES" sz="2800" b="1" dirty="0">
              <a:solidFill>
                <a:srgbClr val="252626"/>
              </a:solidFill>
              <a:effectLst/>
            </a:endParaRPr>
          </a:p>
        </p:txBody>
      </p:sp>
    </p:spTree>
    <p:extLst>
      <p:ext uri="{BB962C8B-B14F-4D97-AF65-F5344CB8AC3E}">
        <p14:creationId xmlns:p14="http://schemas.microsoft.com/office/powerpoint/2010/main" val="3597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PMO:</a:t>
            </a:r>
            <a:endParaRPr lang="es-ES" sz="2800" b="1" dirty="0">
              <a:solidFill>
                <a:srgbClr val="252626"/>
              </a:solidFill>
              <a:effectLst/>
            </a:endParaRPr>
          </a:p>
          <a:p>
            <a:pPr algn="just">
              <a:tabLst>
                <a:tab pos="985838" algn="l"/>
              </a:tabLst>
            </a:pPr>
            <a:r>
              <a:rPr lang="es-ES" sz="2800" b="0" i="0" dirty="0">
                <a:solidFill>
                  <a:srgbClr val="59595B"/>
                </a:solidFill>
                <a:effectLst/>
              </a:rPr>
              <a:t>Definen políticas para que la empresa enmarque sus proyectos.</a:t>
            </a:r>
          </a:p>
          <a:p>
            <a:pPr algn="just"/>
            <a:r>
              <a:rPr lang="es-ES" sz="2800" b="0" i="0" dirty="0">
                <a:solidFill>
                  <a:srgbClr val="59595B"/>
                </a:solidFill>
                <a:effectLst/>
              </a:rPr>
              <a:t>Tienen una visión global de los proyectos de la organización, lo que les confiere una posición ventajosa para detectar sus interacciones en forma de posibles apoyos o interferencias.</a:t>
            </a:r>
          </a:p>
          <a:p>
            <a:pPr algn="just"/>
            <a:r>
              <a:rPr lang="es-ES" sz="2800" b="0" i="0" dirty="0">
                <a:solidFill>
                  <a:srgbClr val="59595B"/>
                </a:solidFill>
                <a:effectLst/>
              </a:rPr>
              <a:t>Ofrecen conocimientos culturales y geográficos del lugar donde el proyecto vaya a desarrollarse.</a:t>
            </a:r>
          </a:p>
          <a:p>
            <a:pPr algn="just"/>
            <a:r>
              <a:rPr lang="es-ES" sz="2800" b="0" i="0" dirty="0">
                <a:solidFill>
                  <a:srgbClr val="59595B"/>
                </a:solidFill>
                <a:effectLst/>
              </a:rPr>
              <a:t>Proporcionan metodologías generales de Dirección de Proyectos y métodos propios adaptados a la organización.</a:t>
            </a:r>
            <a:endParaRPr lang="es-ES" sz="2800" b="1" dirty="0">
              <a:solidFill>
                <a:srgbClr val="252626"/>
              </a:solidFill>
              <a:effectLst/>
            </a:endParaRPr>
          </a:p>
        </p:txBody>
      </p:sp>
    </p:spTree>
    <p:extLst>
      <p:ext uri="{BB962C8B-B14F-4D97-AF65-F5344CB8AC3E}">
        <p14:creationId xmlns:p14="http://schemas.microsoft.com/office/powerpoint/2010/main" val="60390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Funciones y objetivos de una PMO:</a:t>
            </a:r>
            <a:endParaRPr lang="es-ES" sz="2800" b="1" dirty="0">
              <a:solidFill>
                <a:srgbClr val="252626"/>
              </a:solidFill>
              <a:effectLst/>
            </a:endParaRPr>
          </a:p>
          <a:p>
            <a:pPr marL="0" indent="0" algn="just">
              <a:buNone/>
              <a:tabLst>
                <a:tab pos="985838" algn="l"/>
              </a:tabLst>
            </a:pPr>
            <a:r>
              <a:rPr lang="es-ES" sz="2800" b="0" i="0" dirty="0">
                <a:solidFill>
                  <a:srgbClr val="59595B"/>
                </a:solidFill>
                <a:effectLst/>
              </a:rPr>
              <a:t>A grandes rasgos, puede decirse que las funciones principales de las PMO son:</a:t>
            </a:r>
          </a:p>
          <a:p>
            <a:pPr algn="just">
              <a:tabLst>
                <a:tab pos="985838" algn="l"/>
              </a:tabLst>
            </a:pPr>
            <a:r>
              <a:rPr lang="es-ES" sz="2800" b="0" i="0" dirty="0">
                <a:solidFill>
                  <a:srgbClr val="59595B"/>
                </a:solidFill>
                <a:effectLst/>
              </a:rPr>
              <a:t>Establecer y supervisar los indicadores clave del rendimiento de los proyectos.</a:t>
            </a:r>
          </a:p>
          <a:p>
            <a:pPr algn="just">
              <a:tabLst>
                <a:tab pos="985838" algn="l"/>
              </a:tabLst>
            </a:pPr>
            <a:r>
              <a:rPr lang="es-ES" sz="2800" b="0" i="0" dirty="0">
                <a:solidFill>
                  <a:srgbClr val="59595B"/>
                </a:solidFill>
                <a:effectLst/>
              </a:rPr>
              <a:t>Estandarizar los métodos de gestión de proyectos en la organización.</a:t>
            </a:r>
          </a:p>
          <a:p>
            <a:pPr algn="just">
              <a:tabLst>
                <a:tab pos="985838" algn="l"/>
              </a:tabLst>
            </a:pPr>
            <a:r>
              <a:rPr lang="es-ES" sz="2800" b="0" i="0" dirty="0">
                <a:solidFill>
                  <a:srgbClr val="59595B"/>
                </a:solidFill>
                <a:effectLst/>
              </a:rPr>
              <a:t>Gestionar la asignación de recursos y el avance de los proyectos.</a:t>
            </a:r>
          </a:p>
          <a:p>
            <a:pPr algn="just">
              <a:tabLst>
                <a:tab pos="985838" algn="l"/>
              </a:tabLst>
            </a:pPr>
            <a:r>
              <a:rPr lang="es-ES" sz="2800" b="0" i="0" dirty="0">
                <a:solidFill>
                  <a:srgbClr val="59595B"/>
                </a:solidFill>
                <a:effectLst/>
              </a:rPr>
              <a:t>Asignar y capacitar a los gerentes de los proyectos.</a:t>
            </a:r>
          </a:p>
          <a:p>
            <a:pPr algn="just">
              <a:tabLst>
                <a:tab pos="985838" algn="l"/>
              </a:tabLst>
            </a:pPr>
            <a:r>
              <a:rPr lang="es-ES" sz="2800" b="0" i="0" dirty="0">
                <a:solidFill>
                  <a:srgbClr val="59595B"/>
                </a:solidFill>
                <a:effectLst/>
              </a:rPr>
              <a:t>Contribuir al crecimiento de la organización.</a:t>
            </a:r>
            <a:endParaRPr lang="es-ES" sz="2800" b="1" dirty="0">
              <a:solidFill>
                <a:srgbClr val="252626"/>
              </a:solidFill>
              <a:effectLst/>
            </a:endParaRPr>
          </a:p>
        </p:txBody>
      </p:sp>
    </p:spTree>
    <p:extLst>
      <p:ext uri="{BB962C8B-B14F-4D97-AF65-F5344CB8AC3E}">
        <p14:creationId xmlns:p14="http://schemas.microsoft.com/office/powerpoint/2010/main" val="147143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tabLst>
                <a:tab pos="985838" algn="l"/>
              </a:tabLst>
            </a:pPr>
            <a:r>
              <a:rPr lang="es-ES" sz="2800" b="0" i="0" dirty="0">
                <a:solidFill>
                  <a:srgbClr val="59595B"/>
                </a:solidFill>
                <a:effectLst/>
              </a:rPr>
              <a:t>La oficina de gestión de proyectos también se encarga de definir procedimientos, metodologías, marcos y herramientas que utilizará toda la empresa de forma normalizada. Con esta estandarización, todos los departamentos y empleados de la compañía podrán cooperar y compartir información y recursos de forma eficiente.</a:t>
            </a:r>
            <a:endParaRPr lang="es-ES" sz="2800" b="1" dirty="0">
              <a:solidFill>
                <a:srgbClr val="252626"/>
              </a:solidFill>
              <a:effectLst/>
            </a:endParaRPr>
          </a:p>
        </p:txBody>
      </p:sp>
    </p:spTree>
    <p:extLst>
      <p:ext uri="{BB962C8B-B14F-4D97-AF65-F5344CB8AC3E}">
        <p14:creationId xmlns:p14="http://schemas.microsoft.com/office/powerpoint/2010/main" val="2019419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rPr>
              <a:t>Beneficios de una PMO:</a:t>
            </a:r>
            <a:endParaRPr lang="es-ES" sz="2800" b="1" dirty="0">
              <a:solidFill>
                <a:srgbClr val="252626"/>
              </a:solidFill>
              <a:effectLst/>
            </a:endParaRPr>
          </a:p>
          <a:p>
            <a:pPr marL="0" indent="0" algn="just">
              <a:buNone/>
              <a:tabLst>
                <a:tab pos="985838" algn="l"/>
              </a:tabLst>
            </a:pPr>
            <a:r>
              <a:rPr lang="es-ES" sz="2800" b="0" i="0" dirty="0">
                <a:solidFill>
                  <a:srgbClr val="59595B"/>
                </a:solidFill>
                <a:effectLst/>
              </a:rPr>
              <a:t>Incrementar la confianza en la planificación</a:t>
            </a:r>
          </a:p>
          <a:p>
            <a:pPr marL="0" indent="0" algn="just">
              <a:buNone/>
              <a:tabLst>
                <a:tab pos="985838" algn="l"/>
              </a:tabLst>
            </a:pPr>
            <a:r>
              <a:rPr lang="es-ES" sz="2800" b="0" i="0" dirty="0">
                <a:solidFill>
                  <a:srgbClr val="59595B"/>
                </a:solidFill>
                <a:effectLst/>
              </a:rPr>
              <a:t>La oficina de gestión de proyectos se encarga de dirigir, gestionar y controlar las dependencias entre los proyectos que transcurren bajo su competencia. Su visión global de la organización le confiere la autoridad suficiente para implantar procesos y métodos de planificación con los que la empresa crecerá y tendrá éxito en sus proyectos.</a:t>
            </a:r>
            <a:endParaRPr lang="es-ES" sz="2800" b="1" dirty="0">
              <a:solidFill>
                <a:srgbClr val="252626"/>
              </a:solidFill>
              <a:effectLst/>
            </a:endParaRPr>
          </a:p>
        </p:txBody>
      </p:sp>
    </p:spTree>
    <p:extLst>
      <p:ext uri="{BB962C8B-B14F-4D97-AF65-F5344CB8AC3E}">
        <p14:creationId xmlns:p14="http://schemas.microsoft.com/office/powerpoint/2010/main" val="26214113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1646</Words>
  <Application>Microsoft Office PowerPoint</Application>
  <PresentationFormat>Panorámica</PresentationFormat>
  <Paragraphs>119</Paragraphs>
  <Slides>40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Arial</vt:lpstr>
      <vt:lpstr>Calibri</vt:lpstr>
      <vt:lpstr>Calibri Light</vt:lpstr>
      <vt:lpstr>Prompt</vt:lpstr>
      <vt:lpstr>Symbol</vt:lpstr>
      <vt:lpstr>Tahoma</vt:lpstr>
      <vt:lpstr>Times New Roman</vt:lpstr>
      <vt:lpstr>Wingdings</vt:lpstr>
      <vt:lpstr>Tema de Office</vt:lpstr>
      <vt:lpstr>Presentación de PowerPoint</vt:lpstr>
      <vt:lpstr>Presentación de PowerPoint</vt:lpstr>
      <vt:lpstr>Módulo 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CARLOS</cp:lastModifiedBy>
  <cp:revision>19</cp:revision>
  <dcterms:created xsi:type="dcterms:W3CDTF">2022-04-19T18:02:09Z</dcterms:created>
  <dcterms:modified xsi:type="dcterms:W3CDTF">2023-10-06T00:22:51Z</dcterms:modified>
</cp:coreProperties>
</file>